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11" r:id="rId34"/>
    <p:sldId id="312" r:id="rId35"/>
    <p:sldId id="313" r:id="rId36"/>
    <p:sldId id="314"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5143500"/>
  <p:notesSz cx="6858000" cy="9144000"/>
  <p:embeddedFontLst>
    <p:embeddedFont>
      <p:font typeface="Trebuchet MS" panose="020B0603020202020204"/>
      <p:regular r:id="rId66"/>
    </p:embeddedFont>
    <p:embeddedFont>
      <p:font typeface="Roboto" panose="02000000000000000000"/>
      <p:regular r:id="rId67"/>
      <p:bold r:id="rId68"/>
      <p:italic r:id="rId69"/>
      <p:boldItalic r:id="rId70"/>
    </p:embeddedFont>
    <p:embeddedFont>
      <p:font typeface="Roboto Mono" panose="00000009000000000000"/>
      <p:regular r:id="rId71"/>
      <p:bold r:id="rId72"/>
      <p:italic r:id="rId73"/>
      <p:boldItalic r:id="rId74"/>
    </p:embeddedFont>
    <p:embeddedFont>
      <p:font typeface="Calibri" panose="020F0502020204030204"/>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2E4ED9A-78CA-4EB0-9C08-D3208EF95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4.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4" Type="http://schemas.openxmlformats.org/officeDocument/2006/relationships/hyperlink" Target="https://deeprevision.github.io/posts/001-transformer/#ref-bommasani2022opportunities" TargetMode="External"/><Relationship Id="rId3" Type="http://schemas.openxmlformats.org/officeDocument/2006/relationships/hyperlink" Target="https://openai.com/blog/frontier-model-forum"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3020c41bb54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20c41bb54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2d43c2be416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d43c2be416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020c41bb54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20c41bb54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3020c41bb54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20c41bb54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d43c2be416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d43c2be416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d43c2be41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43c2be41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d43c2be416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d43c2be416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020c41bb54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20c41bb54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3020c41bb54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20c41bb54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3020c41bb54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020c41bb54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3020c41bb54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20c41bb54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3020c41bb54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020c41bb54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020c41bb54_0_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20c41bb54_0_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020c41bb54_0_1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020c41bb54_0_1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3020c41bb54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020c41bb54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3020c41bb54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20c41bb54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020c41bb54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020c41bb54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3020c41bb54_0_1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20c41bb54_0_1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3020c41bb54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20c41bb54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3020c41bb54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20c41bb54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3020c41bb54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20c41bb54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3020c41bb54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20c41bb54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3020c41bb54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20c41bb54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1800"/>
              </a:spcBef>
              <a:spcAft>
                <a:spcPts val="0"/>
              </a:spcAft>
              <a:buClr>
                <a:schemeClr val="dk1"/>
              </a:buClr>
              <a:buSzPts val="1100"/>
              <a:buFont typeface="Arial" panose="020B0604020202020204"/>
              <a:buNone/>
            </a:pPr>
            <a:r>
              <a:rPr lang="en-GB"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a:t>
            </a:r>
            <a:endParaRPr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4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Most of LLMs that we outlined above are typically referred to as foundational or </a:t>
            </a:r>
            <a:r>
              <a:rPr lang="en-GB" sz="1300" u="sng">
                <a:solidFill>
                  <a:srgbClr val="2780E3"/>
                </a:solidFill>
                <a:highlight>
                  <a:srgbClr val="FFFFFF"/>
                </a:highlight>
                <a:latin typeface="Roboto" panose="02000000000000000000"/>
                <a:ea typeface="Roboto" panose="02000000000000000000"/>
                <a:cs typeface="Roboto" panose="02000000000000000000"/>
                <a:sym typeface="Roboto" panose="02000000000000000000"/>
                <a:hlinkClick r:id="rId3"/>
              </a:rPr>
              <a:t>frontier</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 LLMs. Foundational models are typically trained on massive amount of data with self-supervision and they can be fine-tuned to a wide range of downstream tasks(</a:t>
            </a:r>
            <a:r>
              <a:rPr lang="en-GB" sz="1300">
                <a:solidFill>
                  <a:srgbClr val="2780E3"/>
                </a:solidFill>
                <a:highlight>
                  <a:srgbClr val="FFFFFF"/>
                </a:highlight>
                <a:uFill>
                  <a:noFill/>
                </a:uFill>
                <a:latin typeface="Roboto" panose="02000000000000000000"/>
                <a:ea typeface="Roboto" panose="02000000000000000000"/>
                <a:cs typeface="Roboto" panose="02000000000000000000"/>
                <a:sym typeface="Roboto" panose="02000000000000000000"/>
                <a:hlinkClick r:id="rId4"/>
              </a:rPr>
              <a:t>Bommasani et al. 2022</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 are a class of LLMs that are adapted to specific applications. Foundational LLMs can generalize to simple tasks like sentiment analysis but they don’t perform well on complex tasks or tasks that require a domain expertize. For example, a foundational LLM is unlikely to perform well on medical question answering task because it doesn’t have expertize in medicine. More examples: a foundational LLM is unlikely to perform well on legal question answering task because it doesn’t have expertize in law. This is also true in other fields such as finance, physics, chemistry, etc…Vertical LLMs are designed to address this issue. They are trained on a specific domain and they can perform well on tasks that require expertize in that domain. Foundational models aim to be generalists but most of the time, we care about models that can do one thing very well.</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020c41bb54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20c41bb54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30b7b4d50d7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b7b4d50d7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30b7b4d50d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0b7b4d50d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30b7b4d50d7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0b7b4d50d7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30b7b4d50d7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0b7b4d50d7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2d43c2be416_0_12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7" name="Google Shape;257;g2d43c2be416_0_1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d43c2be416_0_13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3" name="Google Shape;263;g2d43c2be416_0_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30b7b4d50d7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b7b4d50d7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2d43c2be416_0_14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6" name="Google Shape;276;g2d43c2be416_0_1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3020c41bb54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020c41bb54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2d43c2be416_0_15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3" name="Google Shape;283;g2d43c2be416_0_1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2d43c2be416_0_15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g2d43c2be416_0_1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bb75caa9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0bb75caa9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30bb75caa90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0bb75caa90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30bb75caa90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bb75caa90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2d43c2be416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43c2be416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2d43c2be416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43c2be416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2d43c2be416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d43c2be416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2d43c2be416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43c2be416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2d43c2be416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d43c2be416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3020c41bb54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020c41bb54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g2d43c2be416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d43c2be416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2d43c2be416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d43c2be416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g2d43c2be416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d43c2be416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2d43c2be416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43c2be416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2d43c2be416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43c2be416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30afb51eeb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0afb51eeb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3020c41bb54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20c41bb54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d43c2be41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d43c2be41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3020c41bb54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020c41bb54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020c41bb54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020c41bb54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NLP &amp; Deep Learning (</a:t>
            </a:r>
            <a:r>
              <a:rPr lang="en-GB"/>
              <a:t>Transformers)</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Attention is all what you need</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Encoder-Decoder Architecture </a:t>
            </a:r>
            <a:endParaRPr lang="en-GB"/>
          </a:p>
        </p:txBody>
      </p:sp>
      <p:sp>
        <p:nvSpPr>
          <p:cNvPr id="108" name="Google Shape;108;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05"/>
              <a:buFont typeface="Arial" panose="020B0604020202020204"/>
              <a:buNone/>
            </a:pPr>
            <a:r>
              <a:rPr lang="en-GB" sz="1390" b="1"/>
              <a:t>Input Sequence: w1 → w2 → w3 → ... → wn</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[Encoder]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Context Vector (C)</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[Decoder]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Output Sequence: y1 → y2 → y3 → ... → ym</a:t>
            </a:r>
            <a:endParaRPr sz="1390" b="1"/>
          </a:p>
          <a:p>
            <a:pPr marL="0" lvl="0" indent="0" algn="l" rtl="0">
              <a:lnSpc>
                <a:spcPct val="95000"/>
              </a:lnSpc>
              <a:spcBef>
                <a:spcPts val="1200"/>
              </a:spcBef>
              <a:spcAft>
                <a:spcPts val="0"/>
              </a:spcAft>
              <a:buClr>
                <a:schemeClr val="dk1"/>
              </a:buClr>
              <a:buSzPts val="605"/>
              <a:buFont typeface="Arial" panose="020B0604020202020204"/>
              <a:buNone/>
            </a:pPr>
            <a:endParaRPr sz="1390" b="1"/>
          </a:p>
          <a:p>
            <a:pPr marL="0" lvl="0" indent="0" algn="l" rtl="0">
              <a:lnSpc>
                <a:spcPct val="95000"/>
              </a:lnSpc>
              <a:spcBef>
                <a:spcPts val="1200"/>
              </a:spcBef>
              <a:spcAft>
                <a:spcPts val="1200"/>
              </a:spcAft>
              <a:buSzPts val="605"/>
              <a:buNone/>
            </a:pPr>
            <a:endParaRPr sz="1390" b="1"/>
          </a:p>
        </p:txBody>
      </p:sp>
      <p:pic>
        <p:nvPicPr>
          <p:cNvPr id="109" name="Google Shape;109;p22"/>
          <p:cNvPicPr preferRelativeResize="0"/>
          <p:nvPr/>
        </p:nvPicPr>
        <p:blipFill rotWithShape="1">
          <a:blip r:embed="rId1"/>
          <a:srcRect/>
          <a:stretch>
            <a:fillRect/>
          </a:stretch>
        </p:blipFill>
        <p:spPr>
          <a:xfrm>
            <a:off x="4659824" y="985922"/>
            <a:ext cx="4312075" cy="317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 </a:t>
            </a:r>
            <a:endParaRPr lang="en-GB"/>
          </a:p>
          <a:p>
            <a:pPr marL="0" lvl="0" indent="0" algn="l" rtl="0">
              <a:spcBef>
                <a:spcPts val="0"/>
              </a:spcBef>
              <a:spcAft>
                <a:spcPts val="0"/>
              </a:spcAft>
              <a:buNone/>
            </a:pPr>
          </a:p>
        </p:txBody>
      </p:sp>
      <p:pic>
        <p:nvPicPr>
          <p:cNvPr id="115" name="Google Shape;115;p23"/>
          <p:cNvPicPr preferRelativeResize="0"/>
          <p:nvPr/>
        </p:nvPicPr>
        <p:blipFill rotWithShape="1">
          <a:blip r:embed="rId1"/>
          <a:srcRect/>
          <a:stretch>
            <a:fillRect/>
          </a:stretch>
        </p:blipFill>
        <p:spPr>
          <a:xfrm>
            <a:off x="1503450" y="1298200"/>
            <a:ext cx="5053701" cy="354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Limitations of Encoder-Decoder</a:t>
            </a:r>
            <a:endParaRPr lang="en-GB"/>
          </a:p>
          <a:p>
            <a:pPr marL="0" lvl="0" indent="0" algn="l" rtl="0">
              <a:spcBef>
                <a:spcPts val="0"/>
              </a:spcBef>
              <a:spcAft>
                <a:spcPts val="0"/>
              </a:spcAft>
              <a:buNone/>
            </a:pPr>
          </a:p>
        </p:txBody>
      </p:sp>
      <p:sp>
        <p:nvSpPr>
          <p:cNvPr id="121" name="Google Shape;121;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The fixed-size context vector can be a bottleneck, especially for long input sequences, as it may not capture all necessary information.</a:t>
            </a:r>
            <a:endParaRPr sz="2000">
              <a:solidFill>
                <a:srgbClr val="222222"/>
              </a:solidFill>
              <a:highlight>
                <a:srgbClr val="FFFFFF"/>
              </a:highlight>
            </a:endParaRPr>
          </a:p>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Like RNNs, this architecture also suffers from the vanishing gradient problem.</a:t>
            </a:r>
            <a:endParaRPr sz="2000">
              <a:solidFill>
                <a:srgbClr val="222222"/>
              </a:solidFill>
              <a:highlight>
                <a:srgbClr val="FFFFFF"/>
              </a:highlight>
            </a:endParaRPr>
          </a:p>
          <a:p>
            <a:pPr marL="0" lvl="0" indent="0" algn="l" rtl="0">
              <a:spcBef>
                <a:spcPts val="0"/>
              </a:spcBef>
              <a:spcAft>
                <a:spcPts val="1200"/>
              </a:spcAft>
              <a:buNone/>
            </a:pP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Transformers</a:t>
            </a:r>
            <a:endParaRPr lang="en-GB"/>
          </a:p>
        </p:txBody>
      </p:sp>
      <p:sp>
        <p:nvSpPr>
          <p:cNvPr id="127" name="Google Shape;127;p2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Transformers are a type of neural network architecture introduced in the paper "Attention is All You Need" by Vaswani et al. in 2017.</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They are designed to handle sequential data but do not rely on recurrence.</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Without 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3" name="Google Shape;133;p26"/>
          <p:cNvPicPr preferRelativeResize="0"/>
          <p:nvPr/>
        </p:nvPicPr>
        <p:blipFill rotWithShape="1">
          <a:blip r:embed="rId1"/>
          <a:srcRect/>
          <a:stretch>
            <a:fillRect/>
          </a:stretch>
        </p:blipFill>
        <p:spPr>
          <a:xfrm>
            <a:off x="1368880" y="1180398"/>
            <a:ext cx="5882639" cy="3963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9" name="Google Shape;139;p27"/>
          <p:cNvPicPr preferRelativeResize="0"/>
          <p:nvPr/>
        </p:nvPicPr>
        <p:blipFill rotWithShape="1">
          <a:blip r:embed="rId1"/>
          <a:srcRect/>
          <a:stretch>
            <a:fillRect/>
          </a:stretch>
        </p:blipFill>
        <p:spPr>
          <a:xfrm>
            <a:off x="903605" y="1409700"/>
            <a:ext cx="6690995" cy="31692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chemeClr val="dk1"/>
              </a:buClr>
              <a:buSzPts val="990"/>
              <a:buFont typeface="Arial" panose="020B0604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  - Transformer </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45" name="Google Shape;145;p28"/>
          <p:cNvPicPr preferRelativeResize="0"/>
          <p:nvPr/>
        </p:nvPicPr>
        <p:blipFill rotWithShape="1">
          <a:blip r:embed="rId1"/>
          <a:srcRect/>
          <a:stretch>
            <a:fillRect/>
          </a:stretch>
        </p:blipFill>
        <p:spPr>
          <a:xfrm>
            <a:off x="1242550" y="1403250"/>
            <a:ext cx="5483825" cy="284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Components of Transformers</a:t>
            </a:r>
            <a:endParaRPr lang="en-GB"/>
          </a:p>
        </p:txBody>
      </p:sp>
      <p:sp>
        <p:nvSpPr>
          <p:cNvPr id="151" name="Google Shape;151;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chemeClr val="dk1"/>
              </a:buClr>
              <a:buSzPts val="1800"/>
              <a:buChar char="●"/>
            </a:pPr>
            <a:r>
              <a:rPr lang="en-GB">
                <a:solidFill>
                  <a:schemeClr val="dk1"/>
                </a:solidFill>
              </a:rPr>
              <a:t>Self-Attention Mechanism: This allows the model to weigh the importance of different words in a sequence when encoding them. Each word can attend to every other word, capturing relationships regardless of their distance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Positional Encoding: Since transformers do not process data sequentially, they use positional encodings to give the model information about the position of each word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Multi-Head Attention: This allows the model to focus on different parts of the sequence simultaneously, enhancing its ability to capture complex relationships.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Feed-Forward Neural Networks: After the attention mechanism, the output is passed through feed-forward networks for further processing.</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a:t>
            </a:r>
            <a:r>
              <a:rPr lang="en-GB"/>
              <a:t> 	Architecture </a:t>
            </a:r>
            <a:endParaRPr lang="en-GB"/>
          </a:p>
        </p:txBody>
      </p:sp>
      <p:sp>
        <p:nvSpPr>
          <p:cNvPr id="157" name="Google Shape;157;p30"/>
          <p:cNvSpPr txBox="1"/>
          <p:nvPr/>
        </p:nvSpPr>
        <p:spPr>
          <a:xfrm>
            <a:off x="769925" y="1636075"/>
            <a:ext cx="72096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Input Sequence: w1 → w2 → w3 → ... → wn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[Positional Encoding]</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[Multi-Head Attention]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[Feed-Forward Network]</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Output Sequence: y1 → y2 → y3 → ... → ym</a:t>
            </a:r>
            <a:endParaRPr b="1"/>
          </a:p>
          <a:p>
            <a:pPr marL="0" lvl="0" indent="0" algn="l" rtl="0">
              <a:spcBef>
                <a:spcPts val="0"/>
              </a:spcBef>
              <a:spcAft>
                <a:spcPts val="0"/>
              </a:spcAft>
              <a:buNone/>
            </a:pP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Transformer </a:t>
            </a:r>
            <a:endParaRPr lang="en-GB"/>
          </a:p>
        </p:txBody>
      </p:sp>
      <p:pic>
        <p:nvPicPr>
          <p:cNvPr id="163" name="Google Shape;163;p31"/>
          <p:cNvPicPr preferRelativeResize="0"/>
          <p:nvPr/>
        </p:nvPicPr>
        <p:blipFill>
          <a:blip r:embed="rId1"/>
          <a:stretch>
            <a:fillRect/>
          </a:stretch>
        </p:blipFill>
        <p:spPr>
          <a:xfrm>
            <a:off x="729749" y="934600"/>
            <a:ext cx="7312702" cy="414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MLP</a:t>
            </a:r>
            <a:endParaRPr lang="en-GB"/>
          </a:p>
        </p:txBody>
      </p:sp>
      <p:pic>
        <p:nvPicPr>
          <p:cNvPr id="61" name="Google Shape;61;p14"/>
          <p:cNvPicPr preferRelativeResize="0"/>
          <p:nvPr/>
        </p:nvPicPr>
        <p:blipFill>
          <a:blip r:embed="rId1"/>
          <a:stretch>
            <a:fillRect/>
          </a:stretch>
        </p:blipFill>
        <p:spPr>
          <a:xfrm>
            <a:off x="152400" y="1170125"/>
            <a:ext cx="8839199" cy="36391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Attention Function: Query, Key, Value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169" name="Google Shape;169;p32"/>
          <p:cNvPicPr preferRelativeResize="0"/>
          <p:nvPr/>
        </p:nvPicPr>
        <p:blipFill>
          <a:blip r:embed="rId1"/>
          <a:stretch>
            <a:fillRect/>
          </a:stretch>
        </p:blipFill>
        <p:spPr>
          <a:xfrm>
            <a:off x="1175575" y="1170125"/>
            <a:ext cx="6792845"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1"/>
          <a:stretch>
            <a:fillRect/>
          </a:stretch>
        </p:blipFill>
        <p:spPr>
          <a:xfrm>
            <a:off x="1553225" y="205875"/>
            <a:ext cx="671244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1"/>
          <a:stretch>
            <a:fillRect/>
          </a:stretch>
        </p:blipFill>
        <p:spPr>
          <a:xfrm>
            <a:off x="1660150" y="141700"/>
            <a:ext cx="6829425" cy="471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Implementation </a:t>
            </a:r>
            <a:endParaRPr lang="en-GB"/>
          </a:p>
        </p:txBody>
      </p:sp>
      <p:pic>
        <p:nvPicPr>
          <p:cNvPr id="185" name="Google Shape;185;p35"/>
          <p:cNvPicPr preferRelativeResize="0"/>
          <p:nvPr/>
        </p:nvPicPr>
        <p:blipFill>
          <a:blip r:embed="rId1"/>
          <a:stretch>
            <a:fillRect/>
          </a:stretch>
        </p:blipFill>
        <p:spPr>
          <a:xfrm>
            <a:off x="1371325" y="1235225"/>
            <a:ext cx="6124625" cy="328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Attentions </a:t>
            </a:r>
            <a:endParaRPr lang="en-GB"/>
          </a:p>
        </p:txBody>
      </p:sp>
      <p:graphicFrame>
        <p:nvGraphicFramePr>
          <p:cNvPr id="191" name="Google Shape;191;p36"/>
          <p:cNvGraphicFramePr/>
          <p:nvPr/>
        </p:nvGraphicFramePr>
        <p:xfrm>
          <a:off x="215450" y="1017725"/>
          <a:ext cx="8767350" cy="3972750"/>
        </p:xfrm>
        <a:graphic>
          <a:graphicData uri="http://schemas.openxmlformats.org/drawingml/2006/table">
            <a:tbl>
              <a:tblPr>
                <a:noFill/>
                <a:tableStyleId>{82E4ED9A-78CA-4EB0-9C08-D3208EF951C2}</a:tableStyleId>
              </a:tblPr>
              <a:tblGrid>
                <a:gridCol w="2069975"/>
                <a:gridCol w="3881875"/>
                <a:gridCol w="2815500"/>
              </a:tblGrid>
              <a:tr h="372000">
                <a:tc>
                  <a:txBody>
                    <a:bodyPr/>
                    <a:lstStyle/>
                    <a:p>
                      <a:pPr marL="0" lvl="0" indent="0" algn="l" rtl="0">
                        <a:spcBef>
                          <a:spcPts val="0"/>
                        </a:spcBef>
                        <a:spcAft>
                          <a:spcPts val="0"/>
                        </a:spcAft>
                        <a:buNone/>
                      </a:pPr>
                      <a:r>
                        <a:rPr lang="en-GB" sz="1000" b="1"/>
                        <a:t>Attention Type</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Description</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Use Cases</a:t>
                      </a:r>
                      <a:endParaRPr sz="1000" b="1"/>
                    </a:p>
                  </a:txBody>
                  <a:tcPr marL="91425" marR="91425" marT="91425" marB="91425">
                    <a:solidFill>
                      <a:srgbClr val="999999"/>
                    </a:solidFill>
                  </a:tcPr>
                </a:tc>
              </a:tr>
              <a:tr h="476125">
                <a:tc>
                  <a:txBody>
                    <a:bodyPr/>
                    <a:lstStyle/>
                    <a:p>
                      <a:pPr marL="0" lvl="0" indent="0" algn="l" rtl="0">
                        <a:spcBef>
                          <a:spcPts val="0"/>
                        </a:spcBef>
                        <a:spcAft>
                          <a:spcPts val="0"/>
                        </a:spcAft>
                        <a:buNone/>
                      </a:pPr>
                      <a:r>
                        <a:rPr lang="en-GB" sz="1000"/>
                        <a:t>Self-Attention</a:t>
                      </a:r>
                      <a:endParaRPr sz="1000"/>
                    </a:p>
                  </a:txBody>
                  <a:tcPr marL="91425" marR="91425" marT="91425" marB="91425"/>
                </a:tc>
                <a:tc>
                  <a:txBody>
                    <a:bodyPr/>
                    <a:lstStyle/>
                    <a:p>
                      <a:pPr marL="0" lvl="0" indent="0" algn="l" rtl="0">
                        <a:spcBef>
                          <a:spcPts val="0"/>
                        </a:spcBef>
                        <a:spcAft>
                          <a:spcPts val="0"/>
                        </a:spcAft>
                        <a:buNone/>
                      </a:pPr>
                      <a:r>
                        <a:rPr lang="en-GB" sz="1000"/>
                        <a:t>Each word attends to all others in the sequence, including itself.</a:t>
                      </a:r>
                      <a:endParaRPr sz="1000"/>
                    </a:p>
                  </a:txBody>
                  <a:tcPr marL="91425" marR="91425" marT="91425" marB="91425"/>
                </a:tc>
                <a:tc>
                  <a:txBody>
                    <a:bodyPr/>
                    <a:lstStyle/>
                    <a:p>
                      <a:pPr marL="0" lvl="0" indent="0" algn="l" rtl="0">
                        <a:spcBef>
                          <a:spcPts val="0"/>
                        </a:spcBef>
                        <a:spcAft>
                          <a:spcPts val="0"/>
                        </a:spcAft>
                        <a:buNone/>
                      </a:pPr>
                      <a:r>
                        <a:rPr lang="en-GB" sz="1000"/>
                        <a:t>Used in both encoder and decoder (e.g., BERT, GPT).</a:t>
                      </a:r>
                      <a:endParaRPr sz="1000"/>
                    </a:p>
                  </a:txBody>
                  <a:tcPr marL="91425" marR="91425" marT="91425" marB="91425"/>
                </a:tc>
              </a:tr>
              <a:tr h="476125">
                <a:tc>
                  <a:txBody>
                    <a:bodyPr/>
                    <a:lstStyle/>
                    <a:p>
                      <a:pPr marL="0" lvl="0" indent="0" algn="l" rtl="0">
                        <a:spcBef>
                          <a:spcPts val="0"/>
                        </a:spcBef>
                        <a:spcAft>
                          <a:spcPts val="0"/>
                        </a:spcAft>
                        <a:buNone/>
                      </a:pPr>
                      <a:r>
                        <a:rPr lang="en-GB" sz="1000"/>
                        <a:t>Scaled Dot-Product Attention</a:t>
                      </a:r>
                      <a:endParaRPr sz="1000"/>
                    </a:p>
                  </a:txBody>
                  <a:tcPr marL="91425" marR="91425" marT="91425" marB="91425"/>
                </a:tc>
                <a:tc>
                  <a:txBody>
                    <a:bodyPr/>
                    <a:lstStyle/>
                    <a:p>
                      <a:pPr marL="0" lvl="0" indent="0" algn="l" rtl="0">
                        <a:spcBef>
                          <a:spcPts val="0"/>
                        </a:spcBef>
                        <a:spcAft>
                          <a:spcPts val="0"/>
                        </a:spcAft>
                        <a:buNone/>
                      </a:pPr>
                      <a:r>
                        <a:rPr lang="en-GB" sz="1000"/>
                        <a:t>Dot-products scaled by the square root of the query dimension to prevent large gradients.</a:t>
                      </a:r>
                      <a:endParaRPr sz="1000"/>
                    </a:p>
                  </a:txBody>
                  <a:tcPr marL="91425" marR="91425" marT="91425" marB="91425"/>
                </a:tc>
                <a:tc>
                  <a:txBody>
                    <a:bodyPr/>
                    <a:lstStyle/>
                    <a:p>
                      <a:pPr marL="0" lvl="0" indent="0" algn="l" rtl="0">
                        <a:spcBef>
                          <a:spcPts val="0"/>
                        </a:spcBef>
                        <a:spcAft>
                          <a:spcPts val="0"/>
                        </a:spcAft>
                        <a:buNone/>
                      </a:pPr>
                      <a:r>
                        <a:rPr lang="en-GB" sz="1000"/>
                        <a:t>Standard in multi-head attention.</a:t>
                      </a:r>
                      <a:endParaRPr sz="1000"/>
                    </a:p>
                  </a:txBody>
                  <a:tcPr marL="91425" marR="91425" marT="91425" marB="91425"/>
                </a:tc>
              </a:tr>
              <a:tr h="372000">
                <a:tc>
                  <a:txBody>
                    <a:bodyPr/>
                    <a:lstStyle/>
                    <a:p>
                      <a:pPr marL="0" lvl="0" indent="0" algn="l" rtl="0">
                        <a:spcBef>
                          <a:spcPts val="0"/>
                        </a:spcBef>
                        <a:spcAft>
                          <a:spcPts val="0"/>
                        </a:spcAft>
                        <a:buNone/>
                      </a:pPr>
                      <a:r>
                        <a:rPr lang="en-GB" sz="1000"/>
                        <a:t>Multi-Head Attention</a:t>
                      </a:r>
                      <a:endParaRPr sz="1000"/>
                    </a:p>
                  </a:txBody>
                  <a:tcPr marL="91425" marR="91425" marT="91425" marB="91425"/>
                </a:tc>
                <a:tc>
                  <a:txBody>
                    <a:bodyPr/>
                    <a:lstStyle/>
                    <a:p>
                      <a:pPr marL="0" lvl="0" indent="0" algn="l" rtl="0">
                        <a:spcBef>
                          <a:spcPts val="0"/>
                        </a:spcBef>
                        <a:spcAft>
                          <a:spcPts val="0"/>
                        </a:spcAft>
                        <a:buNone/>
                      </a:pPr>
                      <a:r>
                        <a:rPr lang="en-GB" sz="1000"/>
                        <a:t>Parallel self-attention layers to capture different context features.</a:t>
                      </a:r>
                      <a:endParaRPr sz="1000"/>
                    </a:p>
                  </a:txBody>
                  <a:tcPr marL="91425" marR="91425" marT="91425" marB="91425"/>
                </a:tc>
                <a:tc>
                  <a:txBody>
                    <a:bodyPr/>
                    <a:lstStyle/>
                    <a:p>
                      <a:pPr marL="0" lvl="0" indent="0" algn="l" rtl="0">
                        <a:spcBef>
                          <a:spcPts val="0"/>
                        </a:spcBef>
                        <a:spcAft>
                          <a:spcPts val="0"/>
                        </a:spcAft>
                        <a:buNone/>
                      </a:pPr>
                      <a:r>
                        <a:rPr lang="en-GB" sz="1000"/>
                        <a:t>Core of transformer models.</a:t>
                      </a:r>
                      <a:endParaRPr sz="1000"/>
                    </a:p>
                  </a:txBody>
                  <a:tcPr marL="91425" marR="91425" marT="91425" marB="91425"/>
                </a:tc>
              </a:tr>
              <a:tr h="476125">
                <a:tc>
                  <a:txBody>
                    <a:bodyPr/>
                    <a:lstStyle/>
                    <a:p>
                      <a:pPr marL="0" lvl="0" indent="0" algn="l" rtl="0">
                        <a:spcBef>
                          <a:spcPts val="0"/>
                        </a:spcBef>
                        <a:spcAft>
                          <a:spcPts val="0"/>
                        </a:spcAft>
                        <a:buNone/>
                      </a:pPr>
                      <a:r>
                        <a:rPr lang="en-GB" sz="1000"/>
                        <a:t>Cross-Attention</a:t>
                      </a:r>
                      <a:endParaRPr sz="1000"/>
                    </a:p>
                  </a:txBody>
                  <a:tcPr marL="91425" marR="91425" marT="91425" marB="91425"/>
                </a:tc>
                <a:tc>
                  <a:txBody>
                    <a:bodyPr/>
                    <a:lstStyle/>
                    <a:p>
                      <a:pPr marL="0" lvl="0" indent="0" algn="l" rtl="0">
                        <a:spcBef>
                          <a:spcPts val="0"/>
                        </a:spcBef>
                        <a:spcAft>
                          <a:spcPts val="0"/>
                        </a:spcAft>
                        <a:buNone/>
                      </a:pPr>
                      <a:r>
                        <a:rPr lang="en-GB" sz="1000"/>
                        <a:t>Queries from one sequence attend to another (e.g., decoder attending to encoder outputs).</a:t>
                      </a:r>
                      <a:endParaRPr sz="1000"/>
                    </a:p>
                  </a:txBody>
                  <a:tcPr marL="91425" marR="91425" marT="91425" marB="91425"/>
                </a:tc>
                <a:tc>
                  <a:txBody>
                    <a:bodyPr/>
                    <a:lstStyle/>
                    <a:p>
                      <a:pPr marL="0" lvl="0" indent="0" algn="l" rtl="0">
                        <a:spcBef>
                          <a:spcPts val="0"/>
                        </a:spcBef>
                        <a:spcAft>
                          <a:spcPts val="0"/>
                        </a:spcAft>
                        <a:buNone/>
                      </a:pPr>
                      <a:r>
                        <a:rPr lang="en-GB" sz="1000"/>
                        <a:t>Used in machine translation.</a:t>
                      </a:r>
                      <a:endParaRPr sz="1000"/>
                    </a:p>
                  </a:txBody>
                  <a:tcPr marL="91425" marR="91425" marT="91425" marB="91425"/>
                </a:tc>
              </a:tr>
              <a:tr h="372000">
                <a:tc>
                  <a:txBody>
                    <a:bodyPr/>
                    <a:lstStyle/>
                    <a:p>
                      <a:pPr marL="0" lvl="0" indent="0" algn="l" rtl="0">
                        <a:spcBef>
                          <a:spcPts val="0"/>
                        </a:spcBef>
                        <a:spcAft>
                          <a:spcPts val="0"/>
                        </a:spcAft>
                        <a:buNone/>
                      </a:pPr>
                      <a:r>
                        <a:rPr lang="en-GB" sz="1000"/>
                        <a:t>Sparse Attention</a:t>
                      </a:r>
                      <a:endParaRPr sz="1000"/>
                    </a:p>
                  </a:txBody>
                  <a:tcPr marL="91425" marR="91425" marT="91425" marB="91425"/>
                </a:tc>
                <a:tc>
                  <a:txBody>
                    <a:bodyPr/>
                    <a:lstStyle/>
                    <a:p>
                      <a:pPr marL="0" lvl="0" indent="0" algn="l" rtl="0">
                        <a:spcBef>
                          <a:spcPts val="0"/>
                        </a:spcBef>
                        <a:spcAft>
                          <a:spcPts val="0"/>
                        </a:spcAft>
                        <a:buNone/>
                      </a:pPr>
                      <a:r>
                        <a:rPr lang="en-GB" sz="1000"/>
                        <a:t>Focuses only on a subset of tokens to reduce computation.</a:t>
                      </a:r>
                      <a:endParaRPr sz="1000"/>
                    </a:p>
                  </a:txBody>
                  <a:tcPr marL="91425" marR="91425" marT="91425" marB="91425"/>
                </a:tc>
                <a:tc>
                  <a:txBody>
                    <a:bodyPr/>
                    <a:lstStyle/>
                    <a:p>
                      <a:pPr marL="0" lvl="0" indent="0" algn="l" rtl="0">
                        <a:spcBef>
                          <a:spcPts val="0"/>
                        </a:spcBef>
                        <a:spcAft>
                          <a:spcPts val="0"/>
                        </a:spcAft>
                        <a:buNone/>
                      </a:pPr>
                      <a:r>
                        <a:rPr lang="en-GB" sz="1000"/>
                        <a:t>Long-sequence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Global Attention</a:t>
                      </a:r>
                      <a:endParaRPr sz="1000"/>
                    </a:p>
                  </a:txBody>
                  <a:tcPr marL="91425" marR="91425" marT="91425" marB="91425"/>
                </a:tc>
                <a:tc>
                  <a:txBody>
                    <a:bodyPr/>
                    <a:lstStyle/>
                    <a:p>
                      <a:pPr marL="0" lvl="0" indent="0" algn="l" rtl="0">
                        <a:spcBef>
                          <a:spcPts val="0"/>
                        </a:spcBef>
                        <a:spcAft>
                          <a:spcPts val="0"/>
                        </a:spcAft>
                        <a:buNone/>
                      </a:pPr>
                      <a:r>
                        <a:rPr lang="en-GB" sz="1000"/>
                        <a:t>Certain tokens access the entire sequence, while others attend locally.</a:t>
                      </a:r>
                      <a:endParaRPr sz="1000"/>
                    </a:p>
                  </a:txBody>
                  <a:tcPr marL="91425" marR="91425" marT="91425" marB="91425"/>
                </a:tc>
                <a:tc>
                  <a:txBody>
                    <a:bodyPr/>
                    <a:lstStyle/>
                    <a:p>
                      <a:pPr marL="0" lvl="0" indent="0" algn="l" rtl="0">
                        <a:spcBef>
                          <a:spcPts val="0"/>
                        </a:spcBef>
                        <a:spcAft>
                          <a:spcPts val="0"/>
                        </a:spcAft>
                        <a:buNone/>
                      </a:pPr>
                      <a:r>
                        <a:rPr lang="en-GB" sz="1000"/>
                        <a:t>Mixed context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Linearized Attention</a:t>
                      </a:r>
                      <a:endParaRPr sz="1000"/>
                    </a:p>
                  </a:txBody>
                  <a:tcPr marL="91425" marR="91425" marT="91425" marB="91425"/>
                </a:tc>
                <a:tc>
                  <a:txBody>
                    <a:bodyPr/>
                    <a:lstStyle/>
                    <a:p>
                      <a:pPr marL="0" lvl="0" indent="0" algn="l" rtl="0">
                        <a:spcBef>
                          <a:spcPts val="0"/>
                        </a:spcBef>
                        <a:spcAft>
                          <a:spcPts val="0"/>
                        </a:spcAft>
                        <a:buNone/>
                      </a:pPr>
                      <a:r>
                        <a:rPr lang="en-GB" sz="1000"/>
                        <a:t>Approximates full attention with linear complexity.</a:t>
                      </a:r>
                      <a:endParaRPr sz="1000"/>
                    </a:p>
                  </a:txBody>
                  <a:tcPr marL="91425" marR="91425" marT="91425" marB="91425"/>
                </a:tc>
                <a:tc>
                  <a:txBody>
                    <a:bodyPr/>
                    <a:lstStyle/>
                    <a:p>
                      <a:pPr marL="0" lvl="0" indent="0" algn="l" rtl="0">
                        <a:spcBef>
                          <a:spcPts val="0"/>
                        </a:spcBef>
                        <a:spcAft>
                          <a:spcPts val="0"/>
                        </a:spcAft>
                        <a:buNone/>
                      </a:pPr>
                      <a:r>
                        <a:rPr lang="en-GB" sz="1000"/>
                        <a:t>Efficient for long sequences (e.g., Linformer).</a:t>
                      </a:r>
                      <a:endParaRPr sz="1000"/>
                    </a:p>
                  </a:txBody>
                  <a:tcPr marL="91425" marR="91425" marT="91425" marB="91425"/>
                </a:tc>
              </a:tr>
              <a:tr h="476125">
                <a:tc>
                  <a:txBody>
                    <a:bodyPr/>
                    <a:lstStyle/>
                    <a:p>
                      <a:pPr marL="0" lvl="0" indent="0" algn="l" rtl="0">
                        <a:spcBef>
                          <a:spcPts val="0"/>
                        </a:spcBef>
                        <a:spcAft>
                          <a:spcPts val="0"/>
                        </a:spcAft>
                        <a:buNone/>
                      </a:pPr>
                      <a:r>
                        <a:rPr lang="en-GB" sz="1000"/>
                        <a:t>Memory-Augmented Attention</a:t>
                      </a:r>
                      <a:endParaRPr sz="1000"/>
                    </a:p>
                  </a:txBody>
                  <a:tcPr marL="91425" marR="91425" marT="91425" marB="91425"/>
                </a:tc>
                <a:tc>
                  <a:txBody>
                    <a:bodyPr/>
                    <a:lstStyle/>
                    <a:p>
                      <a:pPr marL="0" lvl="0" indent="0" algn="l" rtl="0">
                        <a:spcBef>
                          <a:spcPts val="0"/>
                        </a:spcBef>
                        <a:spcAft>
                          <a:spcPts val="0"/>
                        </a:spcAft>
                        <a:buNone/>
                      </a:pPr>
                      <a:r>
                        <a:rPr lang="en-GB" sz="1000"/>
                        <a:t>Uses external memory to store past representations for long-term dependencies.</a:t>
                      </a:r>
                      <a:endParaRPr sz="1000"/>
                    </a:p>
                  </a:txBody>
                  <a:tcPr marL="91425" marR="91425" marT="91425" marB="91425"/>
                </a:tc>
                <a:tc>
                  <a:txBody>
                    <a:bodyPr/>
                    <a:lstStyle/>
                    <a:p>
                      <a:pPr marL="0" lvl="0" indent="0" algn="l" rtl="0">
                        <a:spcBef>
                          <a:spcPts val="0"/>
                        </a:spcBef>
                        <a:spcAft>
                          <a:spcPts val="0"/>
                        </a:spcAft>
                        <a:buNone/>
                      </a:pPr>
                      <a:r>
                        <a:rPr lang="en-GB" sz="1000"/>
                        <a:t>Long-term memory tasks (e.g., Transformer-XL).</a:t>
                      </a:r>
                      <a:endParaRPr sz="1000"/>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Advantages of Transformers</a:t>
            </a:r>
            <a:endParaRPr lang="en-GB"/>
          </a:p>
        </p:txBody>
      </p:sp>
      <p:sp>
        <p:nvSpPr>
          <p:cNvPr id="197" name="Google Shape;197;p3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Parallelization: Unlike RNNs, transformers can process all words in a sequence simultaneously, making them much faster and more efficient.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Long-Range Dependencies: The self-attention mechanism allows transformers to capture long-range dependencies effectively, overcoming the limitations of RNNs and fixed-size context vectors.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Self-Attention Mechanism</a:t>
            </a:r>
            <a:endParaRPr lang="en-GB"/>
          </a:p>
        </p:txBody>
      </p:sp>
      <p:sp>
        <p:nvSpPr>
          <p:cNvPr id="203" name="Google Shape;203;p38"/>
          <p:cNvSpPr txBox="1"/>
          <p:nvPr/>
        </p:nvSpPr>
        <p:spPr>
          <a:xfrm>
            <a:off x="1571900" y="2138675"/>
            <a:ext cx="51564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Input:  w1   w2   w3</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Attention Scores: </a:t>
            </a:r>
            <a:endParaRPr sz="2000" b="1"/>
          </a:p>
          <a:p>
            <a:pPr marL="0" lvl="0" indent="0" algn="l" rtl="0">
              <a:spcBef>
                <a:spcPts val="0"/>
              </a:spcBef>
              <a:spcAft>
                <a:spcPts val="0"/>
              </a:spcAft>
              <a:buNone/>
            </a:pPr>
            <a:r>
              <a:rPr lang="en-GB" sz="2000" b="1"/>
              <a:t>  w1 → [0.1, 0.7, 0.2]</a:t>
            </a:r>
            <a:endParaRPr sz="2000" b="1"/>
          </a:p>
          <a:p>
            <a:pPr marL="0" lvl="0" indent="0" algn="l" rtl="0">
              <a:spcBef>
                <a:spcPts val="0"/>
              </a:spcBef>
              <a:spcAft>
                <a:spcPts val="0"/>
              </a:spcAft>
              <a:buNone/>
            </a:pPr>
            <a:r>
              <a:rPr lang="en-GB" sz="2000" b="1"/>
              <a:t>  w2 → [0.3, 0.4, 0.3]</a:t>
            </a:r>
            <a:endParaRPr sz="2000" b="1"/>
          </a:p>
          <a:p>
            <a:pPr marL="0" lvl="0" indent="0" algn="l" rtl="0">
              <a:spcBef>
                <a:spcPts val="0"/>
              </a:spcBef>
              <a:spcAft>
                <a:spcPts val="0"/>
              </a:spcAft>
              <a:buNone/>
            </a:pPr>
            <a:r>
              <a:rPr lang="en-GB" sz="2000" b="1"/>
              <a:t>  w3 → [0.5, 0.2, 0.3]</a:t>
            </a:r>
            <a:endParaRPr sz="2000" b="1"/>
          </a:p>
          <a:p>
            <a:pPr marL="0" lvl="0" indent="0" algn="l" rtl="0">
              <a:spcBef>
                <a:spcPts val="0"/>
              </a:spcBef>
              <a:spcAft>
                <a:spcPts val="0"/>
              </a:spcAft>
              <a:buNone/>
            </a:pP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a:t>
            </a:r>
            <a:endParaRPr lang="en-GB"/>
          </a:p>
        </p:txBody>
      </p:sp>
      <p:pic>
        <p:nvPicPr>
          <p:cNvPr id="209" name="Google Shape;209;p39"/>
          <p:cNvPicPr preferRelativeResize="0"/>
          <p:nvPr/>
        </p:nvPicPr>
        <p:blipFill>
          <a:blip r:embed="rId1"/>
          <a:stretch>
            <a:fillRect/>
          </a:stretch>
        </p:blipFill>
        <p:spPr>
          <a:xfrm>
            <a:off x="998855" y="1676400"/>
            <a:ext cx="7256145" cy="2641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pic>
        <p:nvPicPr>
          <p:cNvPr id="214" name="Google Shape;214;p40"/>
          <p:cNvPicPr preferRelativeResize="0"/>
          <p:nvPr/>
        </p:nvPicPr>
        <p:blipFill>
          <a:blip r:embed="rId1"/>
          <a:stretch>
            <a:fillRect/>
          </a:stretch>
        </p:blipFill>
        <p:spPr>
          <a:xfrm>
            <a:off x="152400" y="451825"/>
            <a:ext cx="8839201" cy="4360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pic>
        <p:nvPicPr>
          <p:cNvPr id="219" name="Google Shape;219;p41"/>
          <p:cNvPicPr preferRelativeResize="0"/>
          <p:nvPr/>
        </p:nvPicPr>
        <p:blipFill>
          <a:blip r:embed="rId1"/>
          <a:stretch>
            <a:fillRect/>
          </a:stretch>
        </p:blipFill>
        <p:spPr>
          <a:xfrm>
            <a:off x="1820550" y="152400"/>
            <a:ext cx="640781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a:t>
            </a:r>
            <a:endParaRPr lang="en-GB"/>
          </a:p>
        </p:txBody>
      </p:sp>
      <p:pic>
        <p:nvPicPr>
          <p:cNvPr id="67" name="Google Shape;67;p15"/>
          <p:cNvPicPr preferRelativeResize="0"/>
          <p:nvPr/>
        </p:nvPicPr>
        <p:blipFill>
          <a:blip r:embed="rId1"/>
          <a:stretch>
            <a:fillRect/>
          </a:stretch>
        </p:blipFill>
        <p:spPr>
          <a:xfrm>
            <a:off x="152400" y="1170125"/>
            <a:ext cx="8839202" cy="3232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1"/>
          <a:stretch>
            <a:fillRect/>
          </a:stretch>
        </p:blipFill>
        <p:spPr>
          <a:xfrm>
            <a:off x="152400" y="152400"/>
            <a:ext cx="8839202" cy="42622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499745" y="946150"/>
            <a:ext cx="7679690" cy="3359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 Models</a:t>
            </a:r>
            <a:endParaRPr lang="en-US"/>
          </a:p>
        </p:txBody>
      </p:sp>
      <p:sp>
        <p:nvSpPr>
          <p:cNvPr id="3" name="Text Placeholder 2"/>
          <p:cNvSpPr/>
          <p:nvPr>
            <p:ph type="body" idx="1"/>
          </p:nvPr>
        </p:nvSpPr>
        <p:spPr/>
        <p:txBody>
          <a:bodyPr/>
          <a:p>
            <a:r>
              <a:rPr lang="en-US"/>
              <a:t>Usecases : Sentiment Analysis, Named Entity Classification, etc.</a:t>
            </a:r>
            <a:endParaRPr lang="en-US"/>
          </a:p>
          <a:p>
            <a:r>
              <a:rPr lang="en-US"/>
              <a:t>Model Ex. : BERT, RoBERTa, etc</a:t>
            </a:r>
            <a:endParaRPr lang="en-US"/>
          </a:p>
        </p:txBody>
      </p:sp>
      <p:pic>
        <p:nvPicPr>
          <p:cNvPr id="4" name="Picture 3"/>
          <p:cNvPicPr/>
          <p:nvPr/>
        </p:nvPicPr>
        <p:blipFill>
          <a:blip r:embed="rId1"/>
          <a:stretch>
            <a:fillRect/>
          </a:stretch>
        </p:blipFill>
        <p:spPr>
          <a:xfrm>
            <a:off x="1454150" y="2120265"/>
            <a:ext cx="5716270" cy="2844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p:nvPr/>
        </p:nvPicPr>
        <p:blipFill>
          <a:blip r:embed="rId1"/>
          <a:stretch>
            <a:fillRect/>
          </a:stretch>
        </p:blipFill>
        <p:spPr>
          <a:xfrm>
            <a:off x="2863215" y="1017905"/>
            <a:ext cx="6013450" cy="3372485"/>
          </a:xfrm>
          <a:prstGeom prst="rect">
            <a:avLst/>
          </a:prstGeom>
        </p:spPr>
      </p:pic>
      <p:sp>
        <p:nvSpPr>
          <p:cNvPr id="2" name="Title 1"/>
          <p:cNvSpPr/>
          <p:nvPr>
            <p:ph type="title"/>
          </p:nvPr>
        </p:nvSpPr>
        <p:spPr/>
        <p:txBody>
          <a:bodyPr>
            <a:normAutofit fontScale="90000"/>
          </a:bodyPr>
          <a:p>
            <a:r>
              <a:rPr lang="en-US"/>
              <a:t>Decoder Models</a:t>
            </a:r>
            <a:endParaRPr lang="en-US"/>
          </a:p>
        </p:txBody>
      </p:sp>
      <p:sp>
        <p:nvSpPr>
          <p:cNvPr id="3" name="Text Placeholder 2"/>
          <p:cNvSpPr/>
          <p:nvPr>
            <p:ph type="body" idx="1"/>
          </p:nvPr>
        </p:nvSpPr>
        <p:spPr>
          <a:xfrm>
            <a:off x="311785" y="1152525"/>
            <a:ext cx="3472180" cy="3416300"/>
          </a:xfrm>
        </p:spPr>
        <p:txBody>
          <a:bodyPr/>
          <a:p>
            <a:r>
              <a:rPr lang="en-US" sz="1400"/>
              <a:t>Usecases : Text Generation, etc</a:t>
            </a:r>
            <a:endParaRPr lang="en-US" sz="1400"/>
          </a:p>
          <a:p>
            <a:r>
              <a:rPr lang="en-US" sz="1400"/>
              <a:t>Model Ex : GPT, BLOOM, etc</a:t>
            </a:r>
            <a:endParaRPr 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Encoder-Decoder Models</a:t>
            </a:r>
            <a:endParaRPr lang="en-US"/>
          </a:p>
        </p:txBody>
      </p:sp>
      <p:sp>
        <p:nvSpPr>
          <p:cNvPr id="3" name="Text Placeholder 2"/>
          <p:cNvSpPr/>
          <p:nvPr>
            <p:ph type="body" idx="1"/>
          </p:nvPr>
        </p:nvSpPr>
        <p:spPr/>
        <p:txBody>
          <a:bodyPr/>
          <a:p>
            <a:r>
              <a:rPr lang="en-US"/>
              <a:t>Usecases : Translation, Text Summarization, Question &amp; Answering etc.</a:t>
            </a:r>
            <a:endParaRPr lang="en-US"/>
          </a:p>
          <a:p>
            <a:r>
              <a:rPr lang="en-US"/>
              <a:t>Model Ex : T5, BART, etc</a:t>
            </a:r>
            <a:endParaRPr lang="en-US"/>
          </a:p>
        </p:txBody>
      </p:sp>
      <p:pic>
        <p:nvPicPr>
          <p:cNvPr id="4" name="Picture 3"/>
          <p:cNvPicPr/>
          <p:nvPr/>
        </p:nvPicPr>
        <p:blipFill>
          <a:blip r:embed="rId1"/>
          <a:stretch>
            <a:fillRect/>
          </a:stretch>
        </p:blipFill>
        <p:spPr>
          <a:xfrm>
            <a:off x="1359535" y="1847215"/>
            <a:ext cx="6508115" cy="31819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pic>
        <p:nvPicPr>
          <p:cNvPr id="229" name="Google Shape;229;p43"/>
          <p:cNvPicPr preferRelativeResize="0"/>
          <p:nvPr/>
        </p:nvPicPr>
        <p:blipFill>
          <a:blip r:embed="rId1"/>
          <a:stretch>
            <a:fillRect/>
          </a:stretch>
        </p:blipFill>
        <p:spPr>
          <a:xfrm>
            <a:off x="1296600" y="644300"/>
            <a:ext cx="6734175" cy="4410075"/>
          </a:xfrm>
          <a:prstGeom prst="rect">
            <a:avLst/>
          </a:prstGeom>
          <a:noFill/>
          <a:ln>
            <a:noFill/>
          </a:ln>
        </p:spPr>
      </p:pic>
      <p:sp>
        <p:nvSpPr>
          <p:cNvPr id="230" name="Google Shape;230;p43"/>
          <p:cNvSpPr txBox="1"/>
          <p:nvPr/>
        </p:nvSpPr>
        <p:spPr>
          <a:xfrm>
            <a:off x="0" y="0"/>
            <a:ext cx="9144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 BERT (Bidirectional Encoder Representations from Transformers)</a:t>
            </a:r>
            <a:endParaRPr sz="21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BERT</a:t>
            </a:r>
            <a:endParaRPr lang="en-GB"/>
          </a:p>
        </p:txBody>
      </p:sp>
      <p:sp>
        <p:nvSpPr>
          <p:cNvPr id="236" name="Google Shape;236;p4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GB" sz="1900">
                <a:solidFill>
                  <a:schemeClr val="dk1"/>
                </a:solidFill>
              </a:rPr>
              <a:t>BERT is a </a:t>
            </a:r>
            <a:r>
              <a:rPr lang="en-GB" sz="1900" b="1">
                <a:solidFill>
                  <a:schemeClr val="dk1"/>
                </a:solidFill>
              </a:rPr>
              <a:t>method of pre-training language representations</a:t>
            </a:r>
            <a:r>
              <a:rPr lang="en-GB" sz="1900">
                <a:solidFill>
                  <a:schemeClr val="dk1"/>
                </a:solidFill>
              </a:rPr>
              <a:t>, meaning it is a general-purpose model trained on a large text corpus (e.g., </a:t>
            </a:r>
            <a:r>
              <a:rPr lang="en-GB" sz="1900" b="1">
                <a:solidFill>
                  <a:schemeClr val="dk1"/>
                </a:solidFill>
              </a:rPr>
              <a:t>Wikipedia</a:t>
            </a:r>
            <a:r>
              <a:rPr lang="en-GB" sz="1900">
                <a:solidFill>
                  <a:schemeClr val="dk1"/>
                </a:solidFill>
              </a:rPr>
              <a:t>). This pre-trained model is then used for downstream </a:t>
            </a:r>
            <a:r>
              <a:rPr lang="en-GB" sz="1900" b="1">
                <a:solidFill>
                  <a:schemeClr val="dk1"/>
                </a:solidFill>
              </a:rPr>
              <a:t>NLP tasks</a:t>
            </a:r>
            <a:r>
              <a:rPr lang="en-GB" sz="1900">
                <a:solidFill>
                  <a:schemeClr val="dk1"/>
                </a:solidFill>
              </a:rPr>
              <a:t> such as </a:t>
            </a:r>
            <a:r>
              <a:rPr lang="en-GB" sz="1900" b="1">
                <a:solidFill>
                  <a:schemeClr val="dk1"/>
                </a:solidFill>
              </a:rPr>
              <a:t>question answering</a:t>
            </a:r>
            <a:r>
              <a:rPr lang="en-GB" sz="1900">
                <a:solidFill>
                  <a:schemeClr val="dk1"/>
                </a:solidFill>
              </a:rPr>
              <a:t>.</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BERT is the first </a:t>
            </a:r>
            <a:r>
              <a:rPr lang="en-GB" sz="1900" b="1">
                <a:solidFill>
                  <a:schemeClr val="dk1"/>
                </a:solidFill>
              </a:rPr>
              <a:t>unsupervised, deeply bidirectional system</a:t>
            </a:r>
            <a:r>
              <a:rPr lang="en-GB" sz="1900">
                <a:solidFill>
                  <a:schemeClr val="dk1"/>
                </a:solidFill>
              </a:rPr>
              <a:t> for pre-training NLP.</a:t>
            </a:r>
            <a:endParaRPr sz="1900">
              <a:solidFill>
                <a:schemeClr val="dk1"/>
              </a:solidFill>
            </a:endParaRPr>
          </a:p>
          <a:p>
            <a:pPr marL="457200" lvl="0" indent="-349250" algn="l" rtl="0">
              <a:spcBef>
                <a:spcPts val="0"/>
              </a:spcBef>
              <a:spcAft>
                <a:spcPts val="0"/>
              </a:spcAft>
              <a:buClr>
                <a:schemeClr val="dk1"/>
              </a:buClr>
              <a:buSzPts val="1900"/>
              <a:buChar char="●"/>
            </a:pPr>
            <a:r>
              <a:rPr lang="en-GB" sz="1900" b="1">
                <a:solidFill>
                  <a:schemeClr val="dk1"/>
                </a:solidFill>
              </a:rPr>
              <a:t>Unsupervised</a:t>
            </a:r>
            <a:r>
              <a:rPr lang="en-GB" sz="1900">
                <a:solidFill>
                  <a:schemeClr val="dk1"/>
                </a:solidFill>
              </a:rPr>
              <a:t> here means that BERT was trained using only a </a:t>
            </a:r>
            <a:r>
              <a:rPr lang="en-GB" sz="1900" b="1">
                <a:solidFill>
                  <a:schemeClr val="dk1"/>
                </a:solidFill>
              </a:rPr>
              <a:t>plaintext corpus</a:t>
            </a:r>
            <a:r>
              <a:rPr lang="en-GB" sz="1900">
                <a:solidFill>
                  <a:schemeClr val="dk1"/>
                </a:solidFill>
              </a:rPr>
              <a:t> (no labeled data), which is important because there is an enormous amount of publicly available plain text data in many languages on the web.</a:t>
            </a:r>
            <a:endParaRPr sz="1900">
              <a:solidFill>
                <a:schemeClr val="dk1"/>
              </a:solidFill>
            </a:endParaRPr>
          </a:p>
          <a:p>
            <a:pPr marL="0" lvl="0" indent="0" algn="l" rtl="0">
              <a:spcBef>
                <a:spcPts val="1200"/>
              </a:spcBef>
              <a:spcAft>
                <a:spcPts val="1200"/>
              </a:spcAft>
              <a:buNone/>
            </a:pP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a:t>
            </a:r>
            <a:endParaRPr lang="en-GB"/>
          </a:p>
        </p:txBody>
      </p:sp>
      <p:sp>
        <p:nvSpPr>
          <p:cNvPr id="242" name="Google Shape;242;p45"/>
          <p:cNvSpPr txBox="1"/>
          <p:nvPr>
            <p:ph type="body" idx="1"/>
          </p:nvPr>
        </p:nvSpPr>
        <p:spPr>
          <a:xfrm>
            <a:off x="147955" y="1152525"/>
            <a:ext cx="8861425" cy="34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 </a:t>
            </a:r>
            <a:r>
              <a:rPr lang="en-GB" b="1">
                <a:solidFill>
                  <a:schemeClr val="dk1"/>
                </a:solidFill>
              </a:rPr>
              <a:t>BERT</a:t>
            </a:r>
            <a:r>
              <a:rPr lang="en-GB">
                <a:solidFill>
                  <a:schemeClr val="dk1"/>
                </a:solidFill>
              </a:rPr>
              <a:t> (Bidirectional Encoder Representations from Transformers):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A language model developed by </a:t>
            </a:r>
            <a:r>
              <a:rPr lang="en-GB" b="1">
                <a:solidFill>
                  <a:schemeClr val="dk1"/>
                </a:solidFill>
              </a:rPr>
              <a:t>Google</a:t>
            </a:r>
            <a:r>
              <a:rPr lang="en-GB">
                <a:solidFill>
                  <a:schemeClr val="dk1"/>
                </a:solidFill>
              </a:rPr>
              <a:t> in </a:t>
            </a:r>
            <a:r>
              <a:rPr lang="en-GB" b="1">
                <a:solidFill>
                  <a:schemeClr val="dk1"/>
                </a:solidFill>
              </a:rPr>
              <a:t>2018</a:t>
            </a:r>
            <a:r>
              <a:rPr lang="en-GB">
                <a:solidFill>
                  <a:schemeClr val="dk1"/>
                </a:solidFill>
              </a:rPr>
              <a:t> that significantly improved performance in Natural Language Processing (</a:t>
            </a:r>
            <a:r>
              <a:rPr lang="en-GB" b="1">
                <a:solidFill>
                  <a:schemeClr val="dk1"/>
                </a:solidFill>
              </a:rPr>
              <a:t>NLP</a:t>
            </a:r>
            <a:r>
              <a:rPr lang="en-GB">
                <a:solidFill>
                  <a:schemeClr val="dk1"/>
                </a:solidFill>
              </a:rPr>
              <a:t>).</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The BERT method was adapted to the </a:t>
            </a:r>
            <a:r>
              <a:rPr lang="en-GB" b="1">
                <a:solidFill>
                  <a:schemeClr val="dk1"/>
                </a:solidFill>
              </a:rPr>
              <a:t>French </a:t>
            </a:r>
            <a:r>
              <a:rPr lang="en-GB">
                <a:solidFill>
                  <a:schemeClr val="dk1"/>
                </a:solidFill>
              </a:rPr>
              <a:t>language in </a:t>
            </a:r>
            <a:r>
              <a:rPr lang="en-GB" b="1">
                <a:solidFill>
                  <a:schemeClr val="dk1"/>
                </a:solidFill>
              </a:rPr>
              <a:t>2019</a:t>
            </a:r>
            <a:r>
              <a:rPr lang="en-GB">
                <a:solidFill>
                  <a:schemeClr val="dk1"/>
                </a:solidFill>
              </a:rPr>
              <a:t> with two models: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1. </a:t>
            </a:r>
            <a:r>
              <a:rPr lang="en-GB" b="1">
                <a:solidFill>
                  <a:schemeClr val="dk1"/>
                </a:solidFill>
              </a:rPr>
              <a:t>CamemBERT</a:t>
            </a:r>
            <a:r>
              <a:rPr lang="en-GB">
                <a:solidFill>
                  <a:schemeClr val="dk1"/>
                </a:solidFill>
              </a:rPr>
              <a:t>: Pre-trained on a corpus of </a:t>
            </a:r>
            <a:r>
              <a:rPr lang="en-GB" b="1">
                <a:solidFill>
                  <a:schemeClr val="dk1"/>
                </a:solidFill>
              </a:rPr>
              <a:t>138 GB</a:t>
            </a:r>
            <a:r>
              <a:rPr lang="en-GB">
                <a:solidFill>
                  <a:schemeClr val="dk1"/>
                </a:solidFill>
              </a:rPr>
              <a:t> of text.</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2. </a:t>
            </a:r>
            <a:r>
              <a:rPr lang="en-GB" b="1">
                <a:solidFill>
                  <a:schemeClr val="dk1"/>
                </a:solidFill>
              </a:rPr>
              <a:t>FlauBERT</a:t>
            </a:r>
            <a:r>
              <a:rPr lang="en-GB">
                <a:solidFill>
                  <a:schemeClr val="dk1"/>
                </a:solidFill>
              </a:rPr>
              <a:t>: Pre-trained on a corpus of </a:t>
            </a:r>
            <a:r>
              <a:rPr lang="en-GB" b="1">
                <a:solidFill>
                  <a:schemeClr val="dk1"/>
                </a:solidFill>
              </a:rPr>
              <a:t>71 GB</a:t>
            </a:r>
            <a:r>
              <a:rPr lang="en-GB">
                <a:solidFill>
                  <a:schemeClr val="dk1"/>
                </a:solidFill>
              </a:rPr>
              <a:t> of text.</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endParaRPr lang="en-GB"/>
          </a:p>
        </p:txBody>
      </p:sp>
      <p:sp>
        <p:nvSpPr>
          <p:cNvPr id="248" name="Google Shape;248;p46"/>
          <p:cNvSpPr txBox="1"/>
          <p:nvPr>
            <p:ph type="body" idx="1"/>
          </p:nvPr>
        </p:nvSpPr>
        <p:spPr>
          <a:xfrm>
            <a:off x="311700" y="1152475"/>
            <a:ext cx="8520600" cy="3802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panose="020B0604020202020204"/>
              <a:buNone/>
            </a:pPr>
            <a:r>
              <a:rPr lang="en-GB" sz="1600" b="1">
                <a:solidFill>
                  <a:schemeClr val="dk1"/>
                </a:solidFill>
              </a:rPr>
              <a:t>BERT </a:t>
            </a:r>
            <a:r>
              <a:rPr lang="en-GB" sz="1600">
                <a:solidFill>
                  <a:schemeClr val="dk1"/>
                </a:solidFill>
              </a:rPr>
              <a:t>has also been adapted for the </a:t>
            </a:r>
            <a:r>
              <a:rPr lang="en-GB" sz="1600" b="1">
                <a:solidFill>
                  <a:schemeClr val="dk1"/>
                </a:solidFill>
              </a:rPr>
              <a:t>Italian language</a:t>
            </a:r>
            <a:r>
              <a:rPr lang="en-GB" sz="1600">
                <a:solidFill>
                  <a:schemeClr val="dk1"/>
                </a:solidFill>
              </a:rPr>
              <a:t> with models similar to CamemBERT and FlauBERT, aimed at enhancing performance for Italian-specific Natural Language Processing (NLP) tasks. Two of the prominent models are:</a:t>
            </a:r>
            <a:endParaRPr sz="1600">
              <a:solidFill>
                <a:schemeClr val="dk1"/>
              </a:solidFill>
            </a:endParaRPr>
          </a:p>
          <a:p>
            <a:pPr marL="457200" lvl="0" indent="-330200" algn="l" rtl="0">
              <a:spcBef>
                <a:spcPts val="1200"/>
              </a:spcBef>
              <a:spcAft>
                <a:spcPts val="0"/>
              </a:spcAft>
              <a:buClr>
                <a:schemeClr val="dk1"/>
              </a:buClr>
              <a:buSzPts val="1600"/>
              <a:buAutoNum type="arabicPeriod"/>
            </a:pPr>
            <a:r>
              <a:rPr lang="en-GB" sz="1600" b="1">
                <a:solidFill>
                  <a:schemeClr val="dk1"/>
                </a:solidFill>
              </a:rPr>
              <a:t>AlBERTo</a:t>
            </a:r>
            <a:r>
              <a:rPr lang="en-GB" sz="1600">
                <a:solidFill>
                  <a:schemeClr val="dk1"/>
                </a:solidFill>
              </a:rPr>
              <a:t>: Developed by the Digital Humanities research group at the University of Bari Aldo Moro, this model is pre-trained on Italian social media data (tweets) and is specifically tuned for </a:t>
            </a:r>
            <a:r>
              <a:rPr lang="en-GB" sz="1600" b="1">
                <a:solidFill>
                  <a:schemeClr val="dk1"/>
                </a:solidFill>
              </a:rPr>
              <a:t>sentiment analysis</a:t>
            </a:r>
            <a:r>
              <a:rPr lang="en-GB" sz="1600">
                <a:solidFill>
                  <a:schemeClr val="dk1"/>
                </a:solidFill>
              </a:rPr>
              <a:t> and other tasks involving informal text.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GB" sz="1600" b="1">
                <a:solidFill>
                  <a:schemeClr val="dk1"/>
                </a:solidFill>
              </a:rPr>
              <a:t>Italian BERT (GilBERTo)</a:t>
            </a:r>
            <a:r>
              <a:rPr lang="en-GB" sz="1600">
                <a:solidFill>
                  <a:schemeClr val="dk1"/>
                </a:solidFill>
              </a:rPr>
              <a:t>: This version of BERT is pre-trained on a large Italian corpus from various sources, such as news articles, Wikipedia, and legal texts. It performs well across multiple NLP tasks in Italian.</a:t>
            </a:r>
            <a:endParaRPr sz="16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600">
                <a:solidFill>
                  <a:schemeClr val="dk1"/>
                </a:solidFill>
              </a:rPr>
              <a:t>Both models are fine-tuned for Italian text, helping to improve tasks such as </a:t>
            </a:r>
            <a:r>
              <a:rPr lang="en-GB" sz="1600" b="1">
                <a:solidFill>
                  <a:schemeClr val="dk1"/>
                </a:solidFill>
              </a:rPr>
              <a:t>text classification, named entity recognition (NER)</a:t>
            </a:r>
            <a:r>
              <a:rPr lang="en-GB" sz="1600">
                <a:solidFill>
                  <a:schemeClr val="dk1"/>
                </a:solidFill>
              </a:rPr>
              <a:t>, and </a:t>
            </a:r>
            <a:r>
              <a:rPr lang="en-GB" sz="1600" b="1">
                <a:solidFill>
                  <a:schemeClr val="dk1"/>
                </a:solidFill>
              </a:rPr>
              <a:t>question-answering</a:t>
            </a:r>
            <a:r>
              <a:rPr lang="en-GB" sz="1600">
                <a:solidFill>
                  <a:schemeClr val="dk1"/>
                </a:solidFill>
              </a:rPr>
              <a:t> in Italian.</a:t>
            </a:r>
            <a:endParaRPr sz="1600">
              <a:solidFill>
                <a:schemeClr val="dk1"/>
              </a:solidFill>
            </a:endParaRPr>
          </a:p>
          <a:p>
            <a:pPr marL="0" lvl="0" indent="0" algn="l" rtl="0">
              <a:spcBef>
                <a:spcPts val="1200"/>
              </a:spcBef>
              <a:spcAft>
                <a:spcPts val="1200"/>
              </a:spcAft>
              <a:buNone/>
            </a:pP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6466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r>
              <a:rPr lang="en-GB"/>
              <a:t>masked language modeling (MLM) </a:t>
            </a:r>
            <a:endParaRPr lang="en-GB"/>
          </a:p>
        </p:txBody>
      </p:sp>
      <p:sp>
        <p:nvSpPr>
          <p:cNvPr id="254" name="Google Shape;254;p47"/>
          <p:cNvSpPr txBox="1"/>
          <p:nvPr>
            <p:ph type="body" idx="1"/>
          </p:nvPr>
        </p:nvSpPr>
        <p:spPr>
          <a:xfrm>
            <a:off x="130175" y="637540"/>
            <a:ext cx="8875395" cy="41122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400" b="1">
                <a:solidFill>
                  <a:schemeClr val="dk1"/>
                </a:solidFill>
              </a:rPr>
              <a:t>Contextualization</a:t>
            </a:r>
            <a:r>
              <a:rPr lang="en-GB" sz="1400">
                <a:solidFill>
                  <a:schemeClr val="dk1"/>
                </a:solidFill>
              </a:rPr>
              <a:t>: each word is contextualized by the words to its left (or right). This indicates that the model processes the sentence in both directions to understand the meaning of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Masking</a:t>
            </a:r>
            <a:r>
              <a:rPr lang="en-GB" sz="1400">
                <a:solidFill>
                  <a:schemeClr val="dk1"/>
                </a:solidFill>
              </a:rPr>
              <a:t>: About 15% of the words in the input sequence are randomly masked, represented by placeholders like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a:t>
            </a:r>
            <a:r>
              <a:rPr lang="en-GB" sz="1400">
                <a:solidFill>
                  <a:schemeClr val="dk1"/>
                </a:solidFill>
              </a:rPr>
              <a:t> and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a:t>
            </a:r>
            <a:r>
              <a:rPr lang="en-GB" sz="1400">
                <a:solidFill>
                  <a:schemeClr val="dk1"/>
                </a:solidFill>
              </a:rPr>
              <a:t>. The model then tries to predict what the masked words are based on the context provided by the surrounding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Deep Bidirectional Transformer Encoder</a:t>
            </a:r>
            <a:r>
              <a:rPr lang="en-GB" sz="1400">
                <a:solidFill>
                  <a:schemeClr val="dk1"/>
                </a:solidFill>
              </a:rPr>
              <a:t>: The input sequence is fed into a bidirectional Transformer encoder, which processes the words in both directions (left-to-right and right-to-left) to capture contextual information. After this, the model predicts the masked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Example</a:t>
            </a:r>
            <a:r>
              <a:rPr lang="en-GB" sz="1400">
                <a:solidFill>
                  <a:schemeClr val="dk1"/>
                </a:solidFill>
              </a:rPr>
              <a:t>:</a:t>
            </a:r>
            <a:endParaRPr sz="1400">
              <a:solidFill>
                <a:schemeClr val="dk1"/>
              </a:solidFill>
            </a:endParaRPr>
          </a:p>
          <a:p>
            <a:pPr marL="457200" lvl="0" indent="-317500" algn="l" rtl="0">
              <a:spcBef>
                <a:spcPts val="1200"/>
              </a:spcBef>
              <a:spcAft>
                <a:spcPts val="0"/>
              </a:spcAft>
              <a:buClr>
                <a:schemeClr val="dk1"/>
              </a:buClr>
              <a:buSzPts val="1400"/>
              <a:buChar char="●"/>
            </a:pPr>
            <a:r>
              <a:rPr lang="en-GB" sz="1400">
                <a:solidFill>
                  <a:schemeClr val="dk1"/>
                </a:solidFill>
              </a:rPr>
              <a:t>Input: "the man went to the [MASK1] . he bought a [MASK2] of milk."</a:t>
            </a:r>
            <a:endParaRPr sz="1400">
              <a:solidFill>
                <a:schemeClr val="dk1"/>
              </a:solidFill>
            </a:endParaRPr>
          </a:p>
          <a:p>
            <a:pPr marL="457200" lvl="0" indent="-317500" algn="l" rtl="0">
              <a:spcBef>
                <a:spcPts val="0"/>
              </a:spcBef>
              <a:spcAft>
                <a:spcPts val="0"/>
              </a:spcAft>
              <a:buClr>
                <a:schemeClr val="dk1"/>
              </a:buClr>
              <a:buSzPts val="1400"/>
              <a:buChar char="●"/>
            </a:pPr>
            <a:r>
              <a:rPr lang="en-GB" sz="1400">
                <a:solidFill>
                  <a:schemeClr val="dk1"/>
                </a:solidFill>
              </a:rPr>
              <a:t>Labels (the correct words for the masked tokens):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 = store</a:t>
            </a:r>
            <a:r>
              <a:rPr lang="en-GB" sz="1400">
                <a:solidFill>
                  <a:schemeClr val="dk1"/>
                </a:solidFill>
              </a:rPr>
              <a:t>,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 = gallon</a:t>
            </a:r>
            <a:r>
              <a:rPr lang="en-GB" sz="1400">
                <a:solidFill>
                  <a:schemeClr val="dk1"/>
                </a:solidFill>
              </a:rPr>
              <a:t>.</a:t>
            </a:r>
            <a:endParaRPr sz="1400">
              <a:solidFill>
                <a:schemeClr val="dk1"/>
              </a:solidFill>
            </a:endParaRPr>
          </a:p>
          <a:p>
            <a:pPr marL="0" lvl="0" indent="0" algn="l" rtl="0">
              <a:spcBef>
                <a:spcPts val="1200"/>
              </a:spcBef>
              <a:spcAft>
                <a:spcPts val="0"/>
              </a:spcAft>
              <a:buNone/>
            </a:pPr>
            <a:r>
              <a:rPr lang="en-GB" sz="1400">
                <a:solidFill>
                  <a:schemeClr val="dk1"/>
                </a:solidFill>
              </a:rPr>
              <a:t>This approach is used for training language models to better understand context and relationships between words in a sentence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RNNs	</a:t>
            </a:r>
            <a:endParaRPr lang="en-GB"/>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47500" lnSpcReduction="10000"/>
          </a:bodyPr>
          <a:lstStyle/>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are a type of neural network designed for sequential data, such as time series or natural language.</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They have loops in their architecture, allowing information to persist. This means they can use previous inputs to influence the current output.</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process sequences one element at a time, maintaining a hidden state that captures information about previous elements.</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For example, in a sentence, the RNN would take one word, update its hidden state, and then take the next word, continuing this process.</a:t>
            </a:r>
            <a:endParaRPr>
              <a:solidFill>
                <a:srgbClr val="222222"/>
              </a:solidFill>
              <a:highlight>
                <a:srgbClr val="FFFFFF"/>
              </a:highlight>
            </a:endParaRPr>
          </a:p>
          <a:p>
            <a:pPr marL="0" lvl="0" indent="0" algn="l" rtl="0">
              <a:spcBef>
                <a:spcPts val="0"/>
              </a:spcBef>
              <a:spcAft>
                <a:spcPts val="1200"/>
              </a:spcAft>
              <a:buNone/>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378236" y="900480"/>
            <a:ext cx="11949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60" name="Google Shape;260;p48"/>
          <p:cNvPicPr preferRelativeResize="0"/>
          <p:nvPr/>
        </p:nvPicPr>
        <p:blipFill rotWithShape="1">
          <a:blip r:embed="rId1"/>
          <a:srcRect/>
          <a:stretch>
            <a:fillRect/>
          </a:stretch>
        </p:blipFill>
        <p:spPr>
          <a:xfrm>
            <a:off x="734175" y="1711975"/>
            <a:ext cx="7886799" cy="2800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49"/>
          <p:cNvSpPr txBox="1"/>
          <p:nvPr/>
        </p:nvSpPr>
        <p:spPr>
          <a:xfrm>
            <a:off x="3841054" y="1661975"/>
            <a:ext cx="1203000" cy="6285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40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40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66" name="Google Shape;266;p49"/>
          <p:cNvSpPr txBox="1"/>
          <p:nvPr>
            <p:ph type="title"/>
          </p:nvPr>
        </p:nvSpPr>
        <p:spPr>
          <a:xfrm>
            <a:off x="1343624" y="2279525"/>
            <a:ext cx="6804600" cy="5055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200"/>
              <a:buFont typeface="Trebuchet MS" panose="020B0603020202020204"/>
              <a:buNone/>
            </a:pPr>
            <a:r>
              <a:rPr lang="en-GB" sz="32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3200">
              <a:latin typeface="Trebuchet MS" panose="020B0603020202020204"/>
              <a:ea typeface="Trebuchet MS" panose="020B0603020202020204"/>
              <a:cs typeface="Trebuchet MS" panose="020B0603020202020204"/>
              <a:sym typeface="Trebuchet MS" panose="020B0603020202020204"/>
            </a:endParaRPr>
          </a:p>
        </p:txBody>
      </p:sp>
      <p:sp>
        <p:nvSpPr>
          <p:cNvPr id="267" name="Google Shape;267;p49"/>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T5</a:t>
            </a:r>
            <a:endParaRPr b="1"/>
          </a:p>
        </p:txBody>
      </p:sp>
      <p:sp>
        <p:nvSpPr>
          <p:cNvPr id="273" name="Google Shape;273;p5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1200"/>
              </a:spcBef>
              <a:spcAft>
                <a:spcPts val="0"/>
              </a:spcAft>
              <a:buClr>
                <a:schemeClr val="dk1"/>
              </a:buClr>
              <a:buSzPts val="2200"/>
              <a:buChar char="●"/>
            </a:pPr>
            <a:r>
              <a:rPr lang="en-GB" sz="2200">
                <a:solidFill>
                  <a:schemeClr val="dk1"/>
                </a:solidFill>
              </a:rPr>
              <a:t>T5 is an encoder-decoder model pre-trained on a multi-task mixture of unsupervised and supervised tasks and for which each task is converted into a text-to-text format.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T5 works well on a variety of tasks out-of-the-box by prepending a different prefix to the input corresponding to each task.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Example:</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translation: translate English to German: ...,</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summarization: summarize: ....</a:t>
            </a:r>
            <a:endParaRPr sz="2200">
              <a:solidFill>
                <a:schemeClr val="dk1"/>
              </a:solidFill>
            </a:endParaRPr>
          </a:p>
          <a:p>
            <a:pPr marL="0" lvl="0" indent="0" algn="l" rtl="0">
              <a:lnSpc>
                <a:spcPct val="105000"/>
              </a:lnSpc>
              <a:spcBef>
                <a:spcPts val="1200"/>
              </a:spcBef>
              <a:spcAft>
                <a:spcPts val="1200"/>
              </a:spcAft>
              <a:buNone/>
            </a:pPr>
            <a:endParaRPr sz="2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61967" y="902965"/>
            <a:ext cx="48915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0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2000">
              <a:latin typeface="Trebuchet MS" panose="020B0603020202020204"/>
              <a:ea typeface="Trebuchet MS" panose="020B0603020202020204"/>
              <a:cs typeface="Trebuchet MS" panose="020B0603020202020204"/>
              <a:sym typeface="Trebuchet MS" panose="020B0603020202020204"/>
            </a:endParaRPr>
          </a:p>
        </p:txBody>
      </p:sp>
      <p:pic>
        <p:nvPicPr>
          <p:cNvPr id="279" name="Google Shape;279;p51"/>
          <p:cNvPicPr preferRelativeResize="0"/>
          <p:nvPr/>
        </p:nvPicPr>
        <p:blipFill rotWithShape="1">
          <a:blip r:embed="rId1"/>
          <a:srcRect/>
          <a:stretch>
            <a:fillRect/>
          </a:stretch>
        </p:blipFill>
        <p:spPr>
          <a:xfrm>
            <a:off x="624840" y="1842020"/>
            <a:ext cx="7741920" cy="2398515"/>
          </a:xfrm>
          <a:prstGeom prst="rect">
            <a:avLst/>
          </a:prstGeom>
          <a:noFill/>
          <a:ln>
            <a:noFill/>
          </a:ln>
        </p:spPr>
      </p:pic>
      <p:sp>
        <p:nvSpPr>
          <p:cNvPr id="280" name="Google Shape;280;p51"/>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52"/>
          <p:cNvSpPr txBox="1"/>
          <p:nvPr/>
        </p:nvSpPr>
        <p:spPr>
          <a:xfrm>
            <a:off x="521967" y="912525"/>
            <a:ext cx="913200" cy="5670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36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36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286" name="Google Shape;286;p52"/>
          <p:cNvPicPr preferRelativeResize="0"/>
          <p:nvPr/>
        </p:nvPicPr>
        <p:blipFill rotWithShape="1">
          <a:blip r:embed="rId1"/>
          <a:srcRect/>
          <a:stretch>
            <a:fillRect/>
          </a:stretch>
        </p:blipFill>
        <p:spPr>
          <a:xfrm>
            <a:off x="521975" y="1479350"/>
            <a:ext cx="7799599" cy="3323700"/>
          </a:xfrm>
          <a:prstGeom prst="rect">
            <a:avLst/>
          </a:prstGeom>
          <a:noFill/>
          <a:ln>
            <a:noFill/>
          </a:ln>
        </p:spPr>
      </p:pic>
      <p:sp>
        <p:nvSpPr>
          <p:cNvPr id="287" name="Google Shape;287;p52"/>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323866" y="863266"/>
            <a:ext cx="23013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800">
                <a:solidFill>
                  <a:srgbClr val="1A1A1A"/>
                </a:solidFill>
                <a:latin typeface="Trebuchet MS" panose="020B0603020202020204"/>
                <a:ea typeface="Trebuchet MS" panose="020B0603020202020204"/>
                <a:cs typeface="Trebuchet MS" panose="020B0603020202020204"/>
                <a:sym typeface="Trebuchet MS" panose="020B0603020202020204"/>
              </a:rPr>
              <a:t>vs </a:t>
            </a: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93" name="Google Shape;293;p53"/>
          <p:cNvPicPr preferRelativeResize="0"/>
          <p:nvPr/>
        </p:nvPicPr>
        <p:blipFill rotWithShape="1">
          <a:blip r:embed="rId1"/>
          <a:srcRect/>
          <a:stretch>
            <a:fillRect/>
          </a:stretch>
        </p:blipFill>
        <p:spPr>
          <a:xfrm>
            <a:off x="451250" y="1546025"/>
            <a:ext cx="8126949" cy="3355800"/>
          </a:xfrm>
          <a:prstGeom prst="rect">
            <a:avLst/>
          </a:prstGeom>
          <a:noFill/>
          <a:ln>
            <a:noFill/>
          </a:ln>
        </p:spPr>
      </p:pic>
      <p:sp>
        <p:nvSpPr>
          <p:cNvPr id="294" name="Google Shape;294;p53"/>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a:t>
            </a:r>
            <a:r>
              <a:rPr lang="en-GB"/>
              <a:t>transformers</a:t>
            </a:r>
            <a:r>
              <a:rPr lang="en-GB"/>
              <a:t> </a:t>
            </a:r>
            <a:endParaRPr lang="en-GB"/>
          </a:p>
        </p:txBody>
      </p:sp>
      <p:pic>
        <p:nvPicPr>
          <p:cNvPr id="300" name="Google Shape;300;p54"/>
          <p:cNvPicPr preferRelativeResize="0"/>
          <p:nvPr/>
        </p:nvPicPr>
        <p:blipFill>
          <a:blip r:embed="rId1"/>
          <a:stretch>
            <a:fillRect/>
          </a:stretch>
        </p:blipFill>
        <p:spPr>
          <a:xfrm>
            <a:off x="0" y="1918675"/>
            <a:ext cx="8839202" cy="19243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transformers </a:t>
            </a:r>
            <a:endParaRPr lang="en-GB"/>
          </a:p>
        </p:txBody>
      </p:sp>
      <p:pic>
        <p:nvPicPr>
          <p:cNvPr id="306" name="Google Shape;306;p55"/>
          <p:cNvPicPr preferRelativeResize="0"/>
          <p:nvPr/>
        </p:nvPicPr>
        <p:blipFill>
          <a:blip r:embed="rId1"/>
          <a:stretch>
            <a:fillRect/>
          </a:stretch>
        </p:blipFill>
        <p:spPr>
          <a:xfrm>
            <a:off x="152400" y="725100"/>
            <a:ext cx="8839199" cy="28919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12" name="Google Shape;312;p56"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13" name="Google Shape;313;p56"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GANs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Architecture </a:t>
            </a:r>
            <a:endParaRPr lang="en-GB"/>
          </a:p>
        </p:txBody>
      </p:sp>
      <p:sp>
        <p:nvSpPr>
          <p:cNvPr id="79" name="Google Shape;79;p1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Input:  w1 → w2 → w3 → ... → wn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[RNN] → [RNN] → [RNN]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Output: y1, y2, y3, ..., yn</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dk1"/>
              </a:buClr>
              <a:buSzPct val="100000"/>
              <a:buFont typeface="Calibri" panose="020F0502020204030204"/>
              <a:buNone/>
            </a:pPr>
            <a:r>
              <a:rPr lang="en-GB" sz="4400">
                <a:latin typeface="Calibri" panose="020F0502020204030204"/>
                <a:ea typeface="Calibri" panose="020F0502020204030204"/>
                <a:cs typeface="Calibri" panose="020F0502020204030204"/>
                <a:sym typeface="Calibri" panose="020F0502020204030204"/>
              </a:rPr>
              <a:t>GANs</a:t>
            </a:r>
            <a:endParaRPr sz="44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Generative Adversarial Networks (GANs) are a class of machine learning frameworks introduced by Ian Goodfellow and his colleagues in 2014. </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GANs consist of two neural networks, called the generator and the discriminator, which are pitted against each other in a process known as adversarial training.</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29" name="Google Shape;329;p59"/>
          <p:cNvGrpSpPr/>
          <p:nvPr/>
        </p:nvGrpSpPr>
        <p:grpSpPr>
          <a:xfrm>
            <a:off x="1541997" y="1340978"/>
            <a:ext cx="6711493" cy="3508022"/>
            <a:chOff x="593127" y="609600"/>
            <a:chExt cx="8258266" cy="4340000"/>
          </a:xfrm>
        </p:grpSpPr>
        <p:pic>
          <p:nvPicPr>
            <p:cNvPr id="330" name="Google Shape;330;p59"/>
            <p:cNvPicPr preferRelativeResize="0"/>
            <p:nvPr/>
          </p:nvPicPr>
          <p:blipFill rotWithShape="1">
            <a:blip r:embed="rId1"/>
            <a:srcRect/>
            <a:stretch>
              <a:fillRect/>
            </a:stretch>
          </p:blipFill>
          <p:spPr>
            <a:xfrm>
              <a:off x="593127" y="651852"/>
              <a:ext cx="8258266" cy="4297748"/>
            </a:xfrm>
            <a:prstGeom prst="rect">
              <a:avLst/>
            </a:prstGeom>
            <a:noFill/>
            <a:ln>
              <a:noFill/>
            </a:ln>
          </p:spPr>
        </p:pic>
        <p:sp>
          <p:nvSpPr>
            <p:cNvPr id="331" name="Google Shape;331;p59"/>
            <p:cNvSpPr/>
            <p:nvPr/>
          </p:nvSpPr>
          <p:spPr>
            <a:xfrm>
              <a:off x="8399721" y="609600"/>
              <a:ext cx="304800" cy="368934"/>
            </a:xfrm>
            <a:custGeom>
              <a:avLst/>
              <a:gdLst/>
              <a:ahLst/>
              <a:cxnLst/>
              <a:rect l="l" t="t" r="r" b="b"/>
              <a:pathLst>
                <a:path w="304800" h="368934" extrusionOk="0">
                  <a:moveTo>
                    <a:pt x="304799" y="368594"/>
                  </a:moveTo>
                  <a:lnTo>
                    <a:pt x="0" y="368594"/>
                  </a:lnTo>
                  <a:lnTo>
                    <a:pt x="0" y="0"/>
                  </a:lnTo>
                  <a:lnTo>
                    <a:pt x="304799" y="0"/>
                  </a:lnTo>
                  <a:lnTo>
                    <a:pt x="304799" y="36859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37" name="Google Shape;337;p60"/>
          <p:cNvGrpSpPr/>
          <p:nvPr/>
        </p:nvGrpSpPr>
        <p:grpSpPr>
          <a:xfrm>
            <a:off x="943137" y="1426505"/>
            <a:ext cx="7510523" cy="3377273"/>
            <a:chOff x="453660" y="673394"/>
            <a:chExt cx="8463515" cy="4276653"/>
          </a:xfrm>
        </p:grpSpPr>
        <p:pic>
          <p:nvPicPr>
            <p:cNvPr id="338" name="Google Shape;338;p60"/>
            <p:cNvPicPr preferRelativeResize="0"/>
            <p:nvPr/>
          </p:nvPicPr>
          <p:blipFill rotWithShape="1">
            <a:blip r:embed="rId1"/>
            <a:srcRect/>
            <a:stretch>
              <a:fillRect/>
            </a:stretch>
          </p:blipFill>
          <p:spPr>
            <a:xfrm>
              <a:off x="453660" y="674581"/>
              <a:ext cx="8463515" cy="4275466"/>
            </a:xfrm>
            <a:prstGeom prst="rect">
              <a:avLst/>
            </a:prstGeom>
            <a:noFill/>
            <a:ln>
              <a:noFill/>
            </a:ln>
          </p:spPr>
        </p:pic>
        <p:sp>
          <p:nvSpPr>
            <p:cNvPr id="339" name="Google Shape;339;p60"/>
            <p:cNvSpPr/>
            <p:nvPr/>
          </p:nvSpPr>
          <p:spPr>
            <a:xfrm>
              <a:off x="8343014" y="673394"/>
              <a:ext cx="425450" cy="397509"/>
            </a:xfrm>
            <a:custGeom>
              <a:avLst/>
              <a:gdLst/>
              <a:ahLst/>
              <a:cxnLst/>
              <a:rect l="l" t="t" r="r" b="b"/>
              <a:pathLst>
                <a:path w="425450" h="397509" extrusionOk="0">
                  <a:moveTo>
                    <a:pt x="425301" y="396948"/>
                  </a:moveTo>
                  <a:lnTo>
                    <a:pt x="0" y="396948"/>
                  </a:lnTo>
                  <a:lnTo>
                    <a:pt x="0" y="0"/>
                  </a:lnTo>
                  <a:lnTo>
                    <a:pt x="425301" y="0"/>
                  </a:lnTo>
                  <a:lnTo>
                    <a:pt x="425301" y="3969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6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Discriminative vs Generative </a:t>
            </a:r>
            <a:endParaRPr lang="en-GB"/>
          </a:p>
          <a:p>
            <a:pPr marL="0" lvl="0" indent="0" algn="l" rtl="0">
              <a:spcBef>
                <a:spcPts val="0"/>
              </a:spcBef>
              <a:spcAft>
                <a:spcPts val="0"/>
              </a:spcAft>
              <a:buNone/>
            </a:pPr>
          </a:p>
        </p:txBody>
      </p:sp>
      <p:grpSp>
        <p:nvGrpSpPr>
          <p:cNvPr id="345" name="Google Shape;345;p61"/>
          <p:cNvGrpSpPr/>
          <p:nvPr/>
        </p:nvGrpSpPr>
        <p:grpSpPr>
          <a:xfrm>
            <a:off x="1467115" y="1565489"/>
            <a:ext cx="6715033" cy="3578131"/>
            <a:chOff x="772636" y="616687"/>
            <a:chExt cx="8137461" cy="4421267"/>
          </a:xfrm>
        </p:grpSpPr>
        <p:pic>
          <p:nvPicPr>
            <p:cNvPr id="346" name="Google Shape;346;p61"/>
            <p:cNvPicPr preferRelativeResize="0"/>
            <p:nvPr/>
          </p:nvPicPr>
          <p:blipFill rotWithShape="1">
            <a:blip r:embed="rId1"/>
            <a:srcRect/>
            <a:stretch>
              <a:fillRect/>
            </a:stretch>
          </p:blipFill>
          <p:spPr>
            <a:xfrm>
              <a:off x="772636" y="616687"/>
              <a:ext cx="7924800" cy="4421267"/>
            </a:xfrm>
            <a:prstGeom prst="rect">
              <a:avLst/>
            </a:prstGeom>
            <a:noFill/>
            <a:ln>
              <a:noFill/>
            </a:ln>
          </p:spPr>
        </p:pic>
        <p:sp>
          <p:nvSpPr>
            <p:cNvPr id="347" name="Google Shape;347;p61"/>
            <p:cNvSpPr/>
            <p:nvPr/>
          </p:nvSpPr>
          <p:spPr>
            <a:xfrm>
              <a:off x="7953152" y="808073"/>
              <a:ext cx="956945" cy="489584"/>
            </a:xfrm>
            <a:custGeom>
              <a:avLst/>
              <a:gdLst/>
              <a:ahLst/>
              <a:cxnLst/>
              <a:rect l="l" t="t" r="r" b="b"/>
              <a:pathLst>
                <a:path w="956945" h="489584" extrusionOk="0">
                  <a:moveTo>
                    <a:pt x="956931" y="489097"/>
                  </a:moveTo>
                  <a:lnTo>
                    <a:pt x="0" y="489097"/>
                  </a:lnTo>
                  <a:lnTo>
                    <a:pt x="0" y="0"/>
                  </a:lnTo>
                  <a:lnTo>
                    <a:pt x="956931" y="0"/>
                  </a:lnTo>
                  <a:lnTo>
                    <a:pt x="956931" y="48909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6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Architecture </a:t>
            </a:r>
            <a:endParaRPr lang="en-GB"/>
          </a:p>
        </p:txBody>
      </p:sp>
      <p:pic>
        <p:nvPicPr>
          <p:cNvPr id="353" name="Google Shape;353;p62"/>
          <p:cNvPicPr preferRelativeResize="0"/>
          <p:nvPr/>
        </p:nvPicPr>
        <p:blipFill rotWithShape="1">
          <a:blip r:embed="rId1"/>
          <a:srcRect/>
          <a:stretch>
            <a:fillRect/>
          </a:stretch>
        </p:blipFill>
        <p:spPr>
          <a:xfrm>
            <a:off x="1178400" y="2110575"/>
            <a:ext cx="6919224" cy="238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pic>
        <p:nvPicPr>
          <p:cNvPr id="359" name="Google Shape;359;p63"/>
          <p:cNvPicPr preferRelativeResize="0"/>
          <p:nvPr/>
        </p:nvPicPr>
        <p:blipFill rotWithShape="1">
          <a:blip r:embed="rId1"/>
          <a:srcRect/>
          <a:stretch>
            <a:fillRect/>
          </a:stretch>
        </p:blipFill>
        <p:spPr>
          <a:xfrm>
            <a:off x="1223794" y="1018069"/>
            <a:ext cx="6696649" cy="389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6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Applications </a:t>
            </a:r>
            <a:endParaRPr lang="en-GB"/>
          </a:p>
        </p:txBody>
      </p:sp>
      <p:pic>
        <p:nvPicPr>
          <p:cNvPr id="365" name="Google Shape;365;p64"/>
          <p:cNvPicPr preferRelativeResize="0"/>
          <p:nvPr/>
        </p:nvPicPr>
        <p:blipFill rotWithShape="1">
          <a:blip r:embed="rId1"/>
          <a:srcRect/>
          <a:stretch>
            <a:fillRect/>
          </a:stretch>
        </p:blipFill>
        <p:spPr>
          <a:xfrm>
            <a:off x="194075" y="2154375"/>
            <a:ext cx="5165425" cy="2875801"/>
          </a:xfrm>
          <a:prstGeom prst="rect">
            <a:avLst/>
          </a:prstGeom>
          <a:noFill/>
          <a:ln>
            <a:noFill/>
          </a:ln>
        </p:spPr>
      </p:pic>
      <p:pic>
        <p:nvPicPr>
          <p:cNvPr id="366" name="Google Shape;366;p64"/>
          <p:cNvPicPr preferRelativeResize="0"/>
          <p:nvPr/>
        </p:nvPicPr>
        <p:blipFill rotWithShape="1">
          <a:blip r:embed="rId2"/>
          <a:srcRect/>
          <a:stretch>
            <a:fillRect/>
          </a:stretch>
        </p:blipFill>
        <p:spPr>
          <a:xfrm>
            <a:off x="4987784" y="73025"/>
            <a:ext cx="4059969" cy="1940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Interactive image generation </a:t>
            </a:r>
            <a:endParaRPr lang="en-GB"/>
          </a:p>
        </p:txBody>
      </p:sp>
      <p:pic>
        <p:nvPicPr>
          <p:cNvPr id="372" name="Google Shape;372;p65"/>
          <p:cNvPicPr preferRelativeResize="0"/>
          <p:nvPr/>
        </p:nvPicPr>
        <p:blipFill rotWithShape="1">
          <a:blip r:embed="rId1"/>
          <a:srcRect/>
          <a:stretch>
            <a:fillRect/>
          </a:stretch>
        </p:blipFill>
        <p:spPr>
          <a:xfrm>
            <a:off x="1004200" y="1017725"/>
            <a:ext cx="5360475" cy="3823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augmentation </a:t>
            </a:r>
            <a:endParaRPr lang="en-GB"/>
          </a:p>
        </p:txBody>
      </p:sp>
      <p:pic>
        <p:nvPicPr>
          <p:cNvPr id="378" name="Google Shape;378;p66"/>
          <p:cNvPicPr preferRelativeResize="0"/>
          <p:nvPr/>
        </p:nvPicPr>
        <p:blipFill rotWithShape="1">
          <a:blip r:embed="rId1"/>
          <a:srcRect/>
          <a:stretch>
            <a:fillRect/>
          </a:stretch>
        </p:blipFill>
        <p:spPr>
          <a:xfrm>
            <a:off x="857051" y="941485"/>
            <a:ext cx="7224825" cy="39476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84" name="Google Shape;384;p67"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85" name="Google Shape;385;p67"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386" name="Google Shape;386;p67"/>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a:t>
            </a:r>
            <a:endParaRPr lang="en-GB"/>
          </a:p>
        </p:txBody>
      </p:sp>
      <p:pic>
        <p:nvPicPr>
          <p:cNvPr id="85" name="Google Shape;85;p18"/>
          <p:cNvPicPr preferRelativeResize="0"/>
          <p:nvPr/>
        </p:nvPicPr>
        <p:blipFill>
          <a:blip r:embed="rId1"/>
          <a:stretch>
            <a:fillRect/>
          </a:stretch>
        </p:blipFill>
        <p:spPr>
          <a:xfrm>
            <a:off x="152400" y="1170125"/>
            <a:ext cx="7669049"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1"/>
          <a:srcRect/>
          <a:stretch>
            <a:fillRect/>
          </a:stretch>
        </p:blipFill>
        <p:spPr>
          <a:xfrm>
            <a:off x="143676" y="649300"/>
            <a:ext cx="8856649"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Limitations of RNNs</a:t>
            </a:r>
            <a:endParaRPr lang="en-GB"/>
          </a:p>
        </p:txBody>
      </p:sp>
      <p:sp>
        <p:nvSpPr>
          <p:cNvPr id="96" name="Google Shape;96;p2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Vanishing Gradient Problem: As sequences get longer, the gradients used for training can become very small, making it hard for the network to learn long-range dependencies.</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Sequential Processing: RNNs process data sequentially, which can be slow and inefficient, especially for long sequences.</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02" name="Google Shape;102;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This architecture is commonly used for tasks like machine translation.</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It consists of two main components: the encoder, which processes the input sequence, and the decoder, which generates the output sequence.</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encoder takes the entire input sequence and compresses it into a fixed-size context vector (a summary of the input).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decoder then takes this context vector and generates the output sequence, one element at a time.</a:t>
            </a:r>
            <a:endParaRPr sz="35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9314</Words>
  <Application>WPS Presentation</Application>
  <PresentationFormat/>
  <Paragraphs>301</Paragraphs>
  <Slides>59</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Arial</vt:lpstr>
      <vt:lpstr>SimSun</vt:lpstr>
      <vt:lpstr>Wingdings</vt:lpstr>
      <vt:lpstr>Arial</vt:lpstr>
      <vt:lpstr>Microsoft YaHei</vt:lpstr>
      <vt:lpstr>Arial Unicode MS</vt:lpstr>
      <vt:lpstr>Trebuchet MS</vt:lpstr>
      <vt:lpstr>Roboto</vt:lpstr>
      <vt:lpstr>Roboto Mono</vt:lpstr>
      <vt:lpstr>Calibri</vt:lpstr>
      <vt:lpstr>Palatino</vt:lpstr>
      <vt:lpstr>Palatino Linotype</vt:lpstr>
      <vt:lpstr>Aldhabi</vt:lpstr>
      <vt:lpstr>Simple Light</vt:lpstr>
      <vt:lpstr>NLP &amp; Deep Learning (Transformers)</vt:lpstr>
      <vt:lpstr>MLP</vt:lpstr>
      <vt:lpstr>CNN</vt:lpstr>
      <vt:lpstr>RNNs	</vt:lpstr>
      <vt:lpstr>RNN Architecture </vt:lpstr>
      <vt:lpstr>RNN</vt:lpstr>
      <vt:lpstr>PowerPoint 演示文稿</vt:lpstr>
      <vt:lpstr>Limitations of RNNs</vt:lpstr>
      <vt:lpstr>Encoder-Decoder Architecture</vt:lpstr>
      <vt:lpstr>Encoder-Decoder Architecture </vt:lpstr>
      <vt:lpstr>Encoder-Decoder Architecture </vt:lpstr>
      <vt:lpstr>Limitations of Encoder-Decoder</vt:lpstr>
      <vt:lpstr>Transformers</vt:lpstr>
      <vt:lpstr>Without attention</vt:lpstr>
      <vt:lpstr>Attention</vt:lpstr>
      <vt:lpstr>Attention  - Transformer </vt:lpstr>
      <vt:lpstr>Key Components of Transformers</vt:lpstr>
      <vt:lpstr>Transformer 	Architecture </vt:lpstr>
      <vt:lpstr>Transformer </vt:lpstr>
      <vt:lpstr>Attention Function: Query, Key, Value</vt:lpstr>
      <vt:lpstr>PowerPoint 演示文稿</vt:lpstr>
      <vt:lpstr>PowerPoint 演示文稿</vt:lpstr>
      <vt:lpstr>Implementation </vt:lpstr>
      <vt:lpstr>Types of Attentions </vt:lpstr>
      <vt:lpstr>Advantages of Transformers</vt:lpstr>
      <vt:lpstr>Self-Attention Mechanism</vt:lpstr>
      <vt:lpstr>Comparison </vt:lpstr>
      <vt:lpstr>PowerPoint 演示文稿</vt:lpstr>
      <vt:lpstr>PowerPoint 演示文稿</vt:lpstr>
      <vt:lpstr>PowerPoint 演示文稿</vt:lpstr>
      <vt:lpstr>PowerPoint 演示文稿</vt:lpstr>
      <vt:lpstr>Encoder Models</vt:lpstr>
      <vt:lpstr>Decoder Models</vt:lpstr>
      <vt:lpstr>Encoder-Decoder Models</vt:lpstr>
      <vt:lpstr>PowerPoint 演示文稿</vt:lpstr>
      <vt:lpstr>What is BERT</vt:lpstr>
      <vt:lpstr>BERT</vt:lpstr>
      <vt:lpstr>BERT </vt:lpstr>
      <vt:lpstr>BERT masked language modeling (MLM) </vt:lpstr>
      <vt:lpstr>BERT</vt:lpstr>
      <vt:lpstr>(Text-to-Text Transfer Transformer)</vt:lpstr>
      <vt:lpstr>T5</vt:lpstr>
      <vt:lpstr>T5 (Text-to-Text Transfer Transformer)</vt:lpstr>
      <vt:lpstr>PowerPoint 演示文稿</vt:lpstr>
      <vt:lpstr>T5 vs BERT</vt:lpstr>
      <vt:lpstr>How to use transformers </vt:lpstr>
      <vt:lpstr>How to use transformers </vt:lpstr>
      <vt:lpstr>QA</vt:lpstr>
      <vt:lpstr>GANs</vt:lpstr>
      <vt:lpstr>GANs consist of two neural networks, called the generator and the discriminator, which are pitted against each other in a process known as adversarial training.</vt:lpstr>
      <vt:lpstr>Discriminative vs Generative </vt:lpstr>
      <vt:lpstr>Discriminative vs Generative </vt:lpstr>
      <vt:lpstr>Discriminative vs Generative </vt:lpstr>
      <vt:lpstr>GANs Architecture </vt:lpstr>
      <vt:lpstr>PowerPoint 演示文稿</vt:lpstr>
      <vt:lpstr>GANs Applications </vt:lpstr>
      <vt:lpstr>Interactive image generation </vt:lpstr>
      <vt:lpstr>Data augmentation </vt:lpstr>
      <vt:lpstr>QA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&amp; Deep Learning (Transformers)</dc:title>
  <dc:creator/>
  <cp:lastModifiedBy>Motaz Saad (‫معتز سعد</cp:lastModifiedBy>
  <cp:revision>9</cp:revision>
  <dcterms:created xsi:type="dcterms:W3CDTF">2024-10-29T07:01:00Z</dcterms:created>
  <dcterms:modified xsi:type="dcterms:W3CDTF">2025-02-01T14:54:50Z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79E4F11661AF436E962DF431520DFA0E_12</vt:lpwstr>
  </property>
  <property fmtid="{D5CDD505-2E9C-101B-9397-08002B2CF9AE}" pid="3" name="KSOProductBuildVer">
    <vt:lpwstr>2057-12.2.0.19821</vt:lpwstr>
  </property>
</Properties>
</file>